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71" r:id="rId4"/>
    <p:sldId id="294" r:id="rId5"/>
    <p:sldId id="293" r:id="rId6"/>
    <p:sldId id="292" r:id="rId7"/>
    <p:sldId id="283" r:id="rId8"/>
    <p:sldId id="285" r:id="rId9"/>
    <p:sldId id="286" r:id="rId10"/>
    <p:sldId id="287" r:id="rId11"/>
    <p:sldId id="288" r:id="rId12"/>
    <p:sldId id="273" r:id="rId13"/>
    <p:sldId id="275" r:id="rId14"/>
    <p:sldId id="272" r:id="rId15"/>
    <p:sldId id="295" r:id="rId16"/>
    <p:sldId id="296" r:id="rId17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1277"/>
    <a:srgbClr val="119D49"/>
    <a:srgbClr val="FFFFFF"/>
    <a:srgbClr val="00A9A6"/>
    <a:srgbClr val="9DD7D8"/>
    <a:srgbClr val="156082"/>
    <a:srgbClr val="5E2469"/>
    <a:srgbClr val="099B39"/>
    <a:srgbClr val="7764A8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AEF607-3DB8-483D-B2C2-AAE85FDB167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E61494D-178E-40DA-94AC-F77CF2299927}">
      <dgm:prSet phldrT="[Text]" custT="1"/>
      <dgm:spPr>
        <a:solidFill>
          <a:srgbClr val="C21C78"/>
        </a:solidFill>
      </dgm:spPr>
      <dgm:t>
        <a:bodyPr/>
        <a:lstStyle/>
        <a:p>
          <a:endParaRPr lang="en-GB" sz="1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GB" sz="1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2040</a:t>
          </a:r>
        </a:p>
        <a:p>
          <a:r>
            <a: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Measures</a:t>
          </a:r>
        </a:p>
      </dgm:t>
    </dgm:pt>
    <dgm:pt modelId="{BD07629F-1465-4A3D-AAE1-088618803007}" type="parTrans" cxnId="{CE808853-D0AC-45E1-A875-783FF684753E}">
      <dgm:prSet/>
      <dgm:spPr/>
      <dgm:t>
        <a:bodyPr/>
        <a:lstStyle/>
        <a:p>
          <a:endParaRPr lang="en-GB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2DA3BB-9BEC-4C54-9114-4271006DB97E}" type="sibTrans" cxnId="{CE808853-D0AC-45E1-A875-783FF684753E}">
      <dgm:prSet/>
      <dgm:spPr/>
      <dgm:t>
        <a:bodyPr/>
        <a:lstStyle/>
        <a:p>
          <a:endParaRPr lang="en-GB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407081-230C-4376-A88D-DAECE7E53577}">
      <dgm:prSet phldrT="[Text]" custT="1"/>
      <dgm:spPr>
        <a:solidFill>
          <a:srgbClr val="9DD7D8"/>
        </a:solidFill>
      </dgm:spPr>
      <dgm:t>
        <a:bodyPr/>
        <a:lstStyle/>
        <a:p>
          <a:r>
            <a: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Quarterly Corporate Performance Measures </a:t>
          </a:r>
        </a:p>
      </dgm:t>
    </dgm:pt>
    <dgm:pt modelId="{425C1D04-1F3E-45FE-AD66-B8D37B9555C8}" type="parTrans" cxnId="{2A660FEA-2A51-4414-B459-3205D4C3689B}">
      <dgm:prSet/>
      <dgm:spPr/>
      <dgm:t>
        <a:bodyPr/>
        <a:lstStyle/>
        <a:p>
          <a:endParaRPr lang="en-GB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4FE1D8-2453-4859-A840-22D70CB18F7E}" type="sibTrans" cxnId="{2A660FEA-2A51-4414-B459-3205D4C3689B}">
      <dgm:prSet/>
      <dgm:spPr/>
      <dgm:t>
        <a:bodyPr/>
        <a:lstStyle/>
        <a:p>
          <a:endParaRPr lang="en-GB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64189B-60BB-44A9-A1B5-C63C7DFA7250}">
      <dgm:prSet phldrT="[Text]" custT="1"/>
      <dgm:spPr>
        <a:solidFill>
          <a:srgbClr val="00A8A5"/>
        </a:solidFill>
      </dgm:spPr>
      <dgm:t>
        <a:bodyPr/>
        <a:lstStyle/>
        <a:p>
          <a:r>
            <a: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Plan or service level measures</a:t>
          </a:r>
        </a:p>
      </dgm:t>
    </dgm:pt>
    <dgm:pt modelId="{3AF96CB5-A999-4327-B9B6-0A830E00EA9B}" type="parTrans" cxnId="{6BC39808-E3B3-42A7-B204-39A791A2CD14}">
      <dgm:prSet/>
      <dgm:spPr/>
      <dgm:t>
        <a:bodyPr/>
        <a:lstStyle/>
        <a:p>
          <a:endParaRPr lang="en-GB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F585BE-441B-44B6-8C5B-0655DF85B9B7}" type="sibTrans" cxnId="{6BC39808-E3B3-42A7-B204-39A791A2CD14}">
      <dgm:prSet/>
      <dgm:spPr/>
      <dgm:t>
        <a:bodyPr/>
        <a:lstStyle/>
        <a:p>
          <a:endParaRPr lang="en-GB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5AAD80-49A4-4647-9DCF-D0147E65ECE3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Annual Corporate Reporting Measures</a:t>
          </a:r>
        </a:p>
      </dgm:t>
    </dgm:pt>
    <dgm:pt modelId="{6246A336-CA50-48A4-9ED7-7D5CEA32BB13}" type="parTrans" cxnId="{43DC991C-8EE9-49C1-8A3A-42E20DF76A25}">
      <dgm:prSet/>
      <dgm:spPr/>
      <dgm:t>
        <a:bodyPr/>
        <a:lstStyle/>
        <a:p>
          <a:endParaRPr lang="en-GB"/>
        </a:p>
      </dgm:t>
    </dgm:pt>
    <dgm:pt modelId="{2BCF51EA-87BC-4F8B-913D-0C25BEF22C23}" type="sibTrans" cxnId="{43DC991C-8EE9-49C1-8A3A-42E20DF76A25}">
      <dgm:prSet/>
      <dgm:spPr/>
      <dgm:t>
        <a:bodyPr/>
        <a:lstStyle/>
        <a:p>
          <a:endParaRPr lang="en-GB"/>
        </a:p>
      </dgm:t>
    </dgm:pt>
    <dgm:pt modelId="{CE672BB5-19AA-497F-9193-1650AE4802AF}">
      <dgm:prSet custT="1"/>
      <dgm:spPr>
        <a:solidFill>
          <a:srgbClr val="119D49"/>
        </a:solidFill>
      </dgm:spPr>
      <dgm:t>
        <a:bodyPr/>
        <a:lstStyle/>
        <a:p>
          <a:r>
            <a:rPr lang="en-GB" sz="2400" dirty="0">
              <a:solidFill>
                <a:schemeClr val="bg1"/>
              </a:solidFill>
            </a:rPr>
            <a:t>Team and individual targets</a:t>
          </a:r>
        </a:p>
      </dgm:t>
    </dgm:pt>
    <dgm:pt modelId="{8314144F-81E9-4714-B042-3BE228549B97}" type="parTrans" cxnId="{E5171E57-BEAE-480F-BFFC-74B867F807C2}">
      <dgm:prSet/>
      <dgm:spPr/>
      <dgm:t>
        <a:bodyPr/>
        <a:lstStyle/>
        <a:p>
          <a:endParaRPr lang="en-GB"/>
        </a:p>
      </dgm:t>
    </dgm:pt>
    <dgm:pt modelId="{7CD5714D-65AA-4817-B2AF-4B2FF2D19C0B}" type="sibTrans" cxnId="{E5171E57-BEAE-480F-BFFC-74B867F807C2}">
      <dgm:prSet/>
      <dgm:spPr/>
      <dgm:t>
        <a:bodyPr/>
        <a:lstStyle/>
        <a:p>
          <a:endParaRPr lang="en-GB"/>
        </a:p>
      </dgm:t>
    </dgm:pt>
    <dgm:pt modelId="{3BE62B60-17BB-49F4-97BE-79A052C5963B}" type="pres">
      <dgm:prSet presAssocID="{62AEF607-3DB8-483D-B2C2-AAE85FDB1674}" presName="Name0" presStyleCnt="0">
        <dgm:presLayoutVars>
          <dgm:dir/>
          <dgm:animLvl val="lvl"/>
          <dgm:resizeHandles val="exact"/>
        </dgm:presLayoutVars>
      </dgm:prSet>
      <dgm:spPr/>
    </dgm:pt>
    <dgm:pt modelId="{DFA3235A-3138-4FBE-BCCE-14E13A2D78DC}" type="pres">
      <dgm:prSet presAssocID="{2E61494D-178E-40DA-94AC-F77CF2299927}" presName="Name8" presStyleCnt="0"/>
      <dgm:spPr/>
    </dgm:pt>
    <dgm:pt modelId="{3003AF97-0C39-46DF-98CB-CF8DF707D498}" type="pres">
      <dgm:prSet presAssocID="{2E61494D-178E-40DA-94AC-F77CF2299927}" presName="level" presStyleLbl="node1" presStyleIdx="0" presStyleCnt="5">
        <dgm:presLayoutVars>
          <dgm:chMax val="1"/>
          <dgm:bulletEnabled val="1"/>
        </dgm:presLayoutVars>
      </dgm:prSet>
      <dgm:spPr/>
    </dgm:pt>
    <dgm:pt modelId="{C9F44979-9F1A-4A86-B744-6805A6F5BE50}" type="pres">
      <dgm:prSet presAssocID="{2E61494D-178E-40DA-94AC-F77CF229992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CC246D7-3E69-42A1-98F8-CCEB71A6F0E1}" type="pres">
      <dgm:prSet presAssocID="{4F5AAD80-49A4-4647-9DCF-D0147E65ECE3}" presName="Name8" presStyleCnt="0"/>
      <dgm:spPr/>
    </dgm:pt>
    <dgm:pt modelId="{8F206BEB-FBD8-4219-9450-8EC106171C1C}" type="pres">
      <dgm:prSet presAssocID="{4F5AAD80-49A4-4647-9DCF-D0147E65ECE3}" presName="level" presStyleLbl="node1" presStyleIdx="1" presStyleCnt="5">
        <dgm:presLayoutVars>
          <dgm:chMax val="1"/>
          <dgm:bulletEnabled val="1"/>
        </dgm:presLayoutVars>
      </dgm:prSet>
      <dgm:spPr/>
    </dgm:pt>
    <dgm:pt modelId="{2AB57C2F-0037-40F9-BB73-F914CB9810E6}" type="pres">
      <dgm:prSet presAssocID="{4F5AAD80-49A4-4647-9DCF-D0147E65ECE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AEC3D89-0CDF-4C73-B016-0195F3EF01EE}" type="pres">
      <dgm:prSet presAssocID="{8E407081-230C-4376-A88D-DAECE7E53577}" presName="Name8" presStyleCnt="0"/>
      <dgm:spPr/>
    </dgm:pt>
    <dgm:pt modelId="{6935540C-BAD7-48E5-A717-A8D364376883}" type="pres">
      <dgm:prSet presAssocID="{8E407081-230C-4376-A88D-DAECE7E53577}" presName="level" presStyleLbl="node1" presStyleIdx="2" presStyleCnt="5">
        <dgm:presLayoutVars>
          <dgm:chMax val="1"/>
          <dgm:bulletEnabled val="1"/>
        </dgm:presLayoutVars>
      </dgm:prSet>
      <dgm:spPr/>
    </dgm:pt>
    <dgm:pt modelId="{7318F2A2-E49D-4D6F-9C57-59E861F7835D}" type="pres">
      <dgm:prSet presAssocID="{8E407081-230C-4376-A88D-DAECE7E5357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153D486-7DD7-45C5-8D2D-630E8EE9EB46}" type="pres">
      <dgm:prSet presAssocID="{8C64189B-60BB-44A9-A1B5-C63C7DFA7250}" presName="Name8" presStyleCnt="0"/>
      <dgm:spPr/>
    </dgm:pt>
    <dgm:pt modelId="{6111CD6D-2529-448F-98A8-AA781F4E8B77}" type="pres">
      <dgm:prSet presAssocID="{8C64189B-60BB-44A9-A1B5-C63C7DFA7250}" presName="level" presStyleLbl="node1" presStyleIdx="3" presStyleCnt="5" custLinFactNeighborX="-309" custLinFactNeighborY="-531">
        <dgm:presLayoutVars>
          <dgm:chMax val="1"/>
          <dgm:bulletEnabled val="1"/>
        </dgm:presLayoutVars>
      </dgm:prSet>
      <dgm:spPr/>
    </dgm:pt>
    <dgm:pt modelId="{DA4639BF-DF65-49E4-8235-9ABD306C5A7C}" type="pres">
      <dgm:prSet presAssocID="{8C64189B-60BB-44A9-A1B5-C63C7DFA725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05ED6D3-DDE1-4A32-86E2-3F7400E3AE5A}" type="pres">
      <dgm:prSet presAssocID="{CE672BB5-19AA-497F-9193-1650AE4802AF}" presName="Name8" presStyleCnt="0"/>
      <dgm:spPr/>
    </dgm:pt>
    <dgm:pt modelId="{E7E678DC-F485-4869-940A-75E1D3F2E7BC}" type="pres">
      <dgm:prSet presAssocID="{CE672BB5-19AA-497F-9193-1650AE4802AF}" presName="level" presStyleLbl="node1" presStyleIdx="4" presStyleCnt="5" custLinFactNeighborY="-3184">
        <dgm:presLayoutVars>
          <dgm:chMax val="1"/>
          <dgm:bulletEnabled val="1"/>
        </dgm:presLayoutVars>
      </dgm:prSet>
      <dgm:spPr/>
    </dgm:pt>
    <dgm:pt modelId="{19378245-FFC9-4E6C-B7D4-E7721FE63A15}" type="pres">
      <dgm:prSet presAssocID="{CE672BB5-19AA-497F-9193-1650AE4802A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57F3904-B58E-44E3-8BB7-9F6A76B5BA0F}" type="presOf" srcId="{4F5AAD80-49A4-4647-9DCF-D0147E65ECE3}" destId="{8F206BEB-FBD8-4219-9450-8EC106171C1C}" srcOrd="0" destOrd="0" presId="urn:microsoft.com/office/officeart/2005/8/layout/pyramid1"/>
    <dgm:cxn modelId="{6BC39808-E3B3-42A7-B204-39A791A2CD14}" srcId="{62AEF607-3DB8-483D-B2C2-AAE85FDB1674}" destId="{8C64189B-60BB-44A9-A1B5-C63C7DFA7250}" srcOrd="3" destOrd="0" parTransId="{3AF96CB5-A999-4327-B9B6-0A830E00EA9B}" sibTransId="{FBF585BE-441B-44B6-8C5B-0655DF85B9B7}"/>
    <dgm:cxn modelId="{875E2E14-82D7-4D5C-AF8A-449966948A81}" type="presOf" srcId="{8C64189B-60BB-44A9-A1B5-C63C7DFA7250}" destId="{DA4639BF-DF65-49E4-8235-9ABD306C5A7C}" srcOrd="1" destOrd="0" presId="urn:microsoft.com/office/officeart/2005/8/layout/pyramid1"/>
    <dgm:cxn modelId="{43DC991C-8EE9-49C1-8A3A-42E20DF76A25}" srcId="{62AEF607-3DB8-483D-B2C2-AAE85FDB1674}" destId="{4F5AAD80-49A4-4647-9DCF-D0147E65ECE3}" srcOrd="1" destOrd="0" parTransId="{6246A336-CA50-48A4-9ED7-7D5CEA32BB13}" sibTransId="{2BCF51EA-87BC-4F8B-913D-0C25BEF22C23}"/>
    <dgm:cxn modelId="{8BF06323-F813-4B63-AE10-1EDB2274FBBA}" type="presOf" srcId="{62AEF607-3DB8-483D-B2C2-AAE85FDB1674}" destId="{3BE62B60-17BB-49F4-97BE-79A052C5963B}" srcOrd="0" destOrd="0" presId="urn:microsoft.com/office/officeart/2005/8/layout/pyramid1"/>
    <dgm:cxn modelId="{482F7F43-CE25-4324-B433-1C52C03FE9A0}" type="presOf" srcId="{4F5AAD80-49A4-4647-9DCF-D0147E65ECE3}" destId="{2AB57C2F-0037-40F9-BB73-F914CB9810E6}" srcOrd="1" destOrd="0" presId="urn:microsoft.com/office/officeart/2005/8/layout/pyramid1"/>
    <dgm:cxn modelId="{CE808853-D0AC-45E1-A875-783FF684753E}" srcId="{62AEF607-3DB8-483D-B2C2-AAE85FDB1674}" destId="{2E61494D-178E-40DA-94AC-F77CF2299927}" srcOrd="0" destOrd="0" parTransId="{BD07629F-1465-4A3D-AAE1-088618803007}" sibTransId="{1B2DA3BB-9BEC-4C54-9114-4271006DB97E}"/>
    <dgm:cxn modelId="{C431DF75-5793-4FE4-AB3C-616E48EF9E01}" type="presOf" srcId="{CE672BB5-19AA-497F-9193-1650AE4802AF}" destId="{E7E678DC-F485-4869-940A-75E1D3F2E7BC}" srcOrd="0" destOrd="0" presId="urn:microsoft.com/office/officeart/2005/8/layout/pyramid1"/>
    <dgm:cxn modelId="{939B9376-A392-45CE-8398-6467E10B7329}" type="presOf" srcId="{8E407081-230C-4376-A88D-DAECE7E53577}" destId="{7318F2A2-E49D-4D6F-9C57-59E861F7835D}" srcOrd="1" destOrd="0" presId="urn:microsoft.com/office/officeart/2005/8/layout/pyramid1"/>
    <dgm:cxn modelId="{E5171E57-BEAE-480F-BFFC-74B867F807C2}" srcId="{62AEF607-3DB8-483D-B2C2-AAE85FDB1674}" destId="{CE672BB5-19AA-497F-9193-1650AE4802AF}" srcOrd="4" destOrd="0" parTransId="{8314144F-81E9-4714-B042-3BE228549B97}" sibTransId="{7CD5714D-65AA-4817-B2AF-4B2FF2D19C0B}"/>
    <dgm:cxn modelId="{C7A58C77-A017-4BCC-9DC8-AB89282B693D}" type="presOf" srcId="{2E61494D-178E-40DA-94AC-F77CF2299927}" destId="{C9F44979-9F1A-4A86-B744-6805A6F5BE50}" srcOrd="1" destOrd="0" presId="urn:microsoft.com/office/officeart/2005/8/layout/pyramid1"/>
    <dgm:cxn modelId="{4B73857A-B44B-4EF8-B070-6C65EA498809}" type="presOf" srcId="{CE672BB5-19AA-497F-9193-1650AE4802AF}" destId="{19378245-FFC9-4E6C-B7D4-E7721FE63A15}" srcOrd="1" destOrd="0" presId="urn:microsoft.com/office/officeart/2005/8/layout/pyramid1"/>
    <dgm:cxn modelId="{DCA08A7C-4277-4241-A2D5-2D398A2A8A20}" type="presOf" srcId="{8C64189B-60BB-44A9-A1B5-C63C7DFA7250}" destId="{6111CD6D-2529-448F-98A8-AA781F4E8B77}" srcOrd="0" destOrd="0" presId="urn:microsoft.com/office/officeart/2005/8/layout/pyramid1"/>
    <dgm:cxn modelId="{9C076984-6CD8-4E70-97E0-3A00B68525F6}" type="presOf" srcId="{2E61494D-178E-40DA-94AC-F77CF2299927}" destId="{3003AF97-0C39-46DF-98CB-CF8DF707D498}" srcOrd="0" destOrd="0" presId="urn:microsoft.com/office/officeart/2005/8/layout/pyramid1"/>
    <dgm:cxn modelId="{392DE39B-FBE8-4839-8CB7-58EDDB431EA6}" type="presOf" srcId="{8E407081-230C-4376-A88D-DAECE7E53577}" destId="{6935540C-BAD7-48E5-A717-A8D364376883}" srcOrd="0" destOrd="0" presId="urn:microsoft.com/office/officeart/2005/8/layout/pyramid1"/>
    <dgm:cxn modelId="{2A660FEA-2A51-4414-B459-3205D4C3689B}" srcId="{62AEF607-3DB8-483D-B2C2-AAE85FDB1674}" destId="{8E407081-230C-4376-A88D-DAECE7E53577}" srcOrd="2" destOrd="0" parTransId="{425C1D04-1F3E-45FE-AD66-B8D37B9555C8}" sibTransId="{C84FE1D8-2453-4859-A840-22D70CB18F7E}"/>
    <dgm:cxn modelId="{D0E5031D-828B-4F20-A3C3-F093A4EFE2FB}" type="presParOf" srcId="{3BE62B60-17BB-49F4-97BE-79A052C5963B}" destId="{DFA3235A-3138-4FBE-BCCE-14E13A2D78DC}" srcOrd="0" destOrd="0" presId="urn:microsoft.com/office/officeart/2005/8/layout/pyramid1"/>
    <dgm:cxn modelId="{EB8F8979-FBA1-4017-BC85-11C7B6229EA6}" type="presParOf" srcId="{DFA3235A-3138-4FBE-BCCE-14E13A2D78DC}" destId="{3003AF97-0C39-46DF-98CB-CF8DF707D498}" srcOrd="0" destOrd="0" presId="urn:microsoft.com/office/officeart/2005/8/layout/pyramid1"/>
    <dgm:cxn modelId="{E892BE32-CB04-4C28-AE95-F871476F2D9A}" type="presParOf" srcId="{DFA3235A-3138-4FBE-BCCE-14E13A2D78DC}" destId="{C9F44979-9F1A-4A86-B744-6805A6F5BE50}" srcOrd="1" destOrd="0" presId="urn:microsoft.com/office/officeart/2005/8/layout/pyramid1"/>
    <dgm:cxn modelId="{05FD53E1-5CB2-4108-84E8-2DA338BBFE3A}" type="presParOf" srcId="{3BE62B60-17BB-49F4-97BE-79A052C5963B}" destId="{0CC246D7-3E69-42A1-98F8-CCEB71A6F0E1}" srcOrd="1" destOrd="0" presId="urn:microsoft.com/office/officeart/2005/8/layout/pyramid1"/>
    <dgm:cxn modelId="{C561FE72-B508-45B8-8A6C-97CF2534416D}" type="presParOf" srcId="{0CC246D7-3E69-42A1-98F8-CCEB71A6F0E1}" destId="{8F206BEB-FBD8-4219-9450-8EC106171C1C}" srcOrd="0" destOrd="0" presId="urn:microsoft.com/office/officeart/2005/8/layout/pyramid1"/>
    <dgm:cxn modelId="{2EBA43C0-AF0B-46A9-AC68-A6656661562B}" type="presParOf" srcId="{0CC246D7-3E69-42A1-98F8-CCEB71A6F0E1}" destId="{2AB57C2F-0037-40F9-BB73-F914CB9810E6}" srcOrd="1" destOrd="0" presId="urn:microsoft.com/office/officeart/2005/8/layout/pyramid1"/>
    <dgm:cxn modelId="{AD125132-B890-4F7E-85A4-D6C4D9836722}" type="presParOf" srcId="{3BE62B60-17BB-49F4-97BE-79A052C5963B}" destId="{FAEC3D89-0CDF-4C73-B016-0195F3EF01EE}" srcOrd="2" destOrd="0" presId="urn:microsoft.com/office/officeart/2005/8/layout/pyramid1"/>
    <dgm:cxn modelId="{BCB87F23-CF99-436D-9727-E6DC94C544FF}" type="presParOf" srcId="{FAEC3D89-0CDF-4C73-B016-0195F3EF01EE}" destId="{6935540C-BAD7-48E5-A717-A8D364376883}" srcOrd="0" destOrd="0" presId="urn:microsoft.com/office/officeart/2005/8/layout/pyramid1"/>
    <dgm:cxn modelId="{3DF06FD6-6FCB-4081-89D8-A9F5137C5B5A}" type="presParOf" srcId="{FAEC3D89-0CDF-4C73-B016-0195F3EF01EE}" destId="{7318F2A2-E49D-4D6F-9C57-59E861F7835D}" srcOrd="1" destOrd="0" presId="urn:microsoft.com/office/officeart/2005/8/layout/pyramid1"/>
    <dgm:cxn modelId="{883ADAC1-543E-4582-906A-15E5B26F6CB1}" type="presParOf" srcId="{3BE62B60-17BB-49F4-97BE-79A052C5963B}" destId="{A153D486-7DD7-45C5-8D2D-630E8EE9EB46}" srcOrd="3" destOrd="0" presId="urn:microsoft.com/office/officeart/2005/8/layout/pyramid1"/>
    <dgm:cxn modelId="{024ABF0F-AAD2-4879-A09E-3EE2AC5478E6}" type="presParOf" srcId="{A153D486-7DD7-45C5-8D2D-630E8EE9EB46}" destId="{6111CD6D-2529-448F-98A8-AA781F4E8B77}" srcOrd="0" destOrd="0" presId="urn:microsoft.com/office/officeart/2005/8/layout/pyramid1"/>
    <dgm:cxn modelId="{EB605C80-C9BE-4E5D-9122-4400D95685A9}" type="presParOf" srcId="{A153D486-7DD7-45C5-8D2D-630E8EE9EB46}" destId="{DA4639BF-DF65-49E4-8235-9ABD306C5A7C}" srcOrd="1" destOrd="0" presId="urn:microsoft.com/office/officeart/2005/8/layout/pyramid1"/>
    <dgm:cxn modelId="{A31166FA-4B17-4D3A-9E0E-9027BB07162E}" type="presParOf" srcId="{3BE62B60-17BB-49F4-97BE-79A052C5963B}" destId="{605ED6D3-DDE1-4A32-86E2-3F7400E3AE5A}" srcOrd="4" destOrd="0" presId="urn:microsoft.com/office/officeart/2005/8/layout/pyramid1"/>
    <dgm:cxn modelId="{8205A79D-87B5-416E-BEE4-2C528D62EB03}" type="presParOf" srcId="{605ED6D3-DDE1-4A32-86E2-3F7400E3AE5A}" destId="{E7E678DC-F485-4869-940A-75E1D3F2E7BC}" srcOrd="0" destOrd="0" presId="urn:microsoft.com/office/officeart/2005/8/layout/pyramid1"/>
    <dgm:cxn modelId="{84E70272-9F17-43F9-A0A2-79CEE94ACD09}" type="presParOf" srcId="{605ED6D3-DDE1-4A32-86E2-3F7400E3AE5A}" destId="{19378245-FFC9-4E6C-B7D4-E7721FE63A15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3AF97-0C39-46DF-98CB-CF8DF707D498}">
      <dsp:nvSpPr>
        <dsp:cNvPr id="0" name=""/>
        <dsp:cNvSpPr/>
      </dsp:nvSpPr>
      <dsp:spPr>
        <a:xfrm>
          <a:off x="2724014" y="0"/>
          <a:ext cx="1362007" cy="1150575"/>
        </a:xfrm>
        <a:prstGeom prst="trapezoid">
          <a:avLst>
            <a:gd name="adj" fmla="val 59188"/>
          </a:avLst>
        </a:prstGeom>
        <a:solidFill>
          <a:srgbClr val="C21C7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2040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Measures</a:t>
          </a:r>
        </a:p>
      </dsp:txBody>
      <dsp:txXfrm>
        <a:off x="2724014" y="0"/>
        <a:ext cx="1362007" cy="1150575"/>
      </dsp:txXfrm>
    </dsp:sp>
    <dsp:sp modelId="{8F206BEB-FBD8-4219-9450-8EC106171C1C}">
      <dsp:nvSpPr>
        <dsp:cNvPr id="0" name=""/>
        <dsp:cNvSpPr/>
      </dsp:nvSpPr>
      <dsp:spPr>
        <a:xfrm>
          <a:off x="2043010" y="1150575"/>
          <a:ext cx="2724014" cy="1150575"/>
        </a:xfrm>
        <a:prstGeom prst="trapezoid">
          <a:avLst>
            <a:gd name="adj" fmla="val 5918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chemeClr val="bg1"/>
              </a:solidFill>
            </a:rPr>
            <a:t>Annual Corporate Reporting Measures</a:t>
          </a:r>
        </a:p>
      </dsp:txBody>
      <dsp:txXfrm>
        <a:off x="2519713" y="1150575"/>
        <a:ext cx="1770609" cy="1150575"/>
      </dsp:txXfrm>
    </dsp:sp>
    <dsp:sp modelId="{6935540C-BAD7-48E5-A717-A8D364376883}">
      <dsp:nvSpPr>
        <dsp:cNvPr id="0" name=""/>
        <dsp:cNvSpPr/>
      </dsp:nvSpPr>
      <dsp:spPr>
        <a:xfrm>
          <a:off x="1362007" y="2301150"/>
          <a:ext cx="4086021" cy="1150575"/>
        </a:xfrm>
        <a:prstGeom prst="trapezoid">
          <a:avLst>
            <a:gd name="adj" fmla="val 59188"/>
          </a:avLst>
        </a:prstGeom>
        <a:solidFill>
          <a:srgbClr val="9DD7D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Quarterly Corporate Performance Measures </a:t>
          </a:r>
        </a:p>
      </dsp:txBody>
      <dsp:txXfrm>
        <a:off x="2077060" y="2301150"/>
        <a:ext cx="2655914" cy="1150575"/>
      </dsp:txXfrm>
    </dsp:sp>
    <dsp:sp modelId="{6111CD6D-2529-448F-98A8-AA781F4E8B77}">
      <dsp:nvSpPr>
        <dsp:cNvPr id="0" name=""/>
        <dsp:cNvSpPr/>
      </dsp:nvSpPr>
      <dsp:spPr>
        <a:xfrm>
          <a:off x="664169" y="3445616"/>
          <a:ext cx="5448028" cy="1150575"/>
        </a:xfrm>
        <a:prstGeom prst="trapezoid">
          <a:avLst>
            <a:gd name="adj" fmla="val 59188"/>
          </a:avLst>
        </a:prstGeom>
        <a:solidFill>
          <a:srgbClr val="00A8A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Plan or service level measures</a:t>
          </a:r>
        </a:p>
      </dsp:txBody>
      <dsp:txXfrm>
        <a:off x="1617574" y="3445616"/>
        <a:ext cx="3541218" cy="1150575"/>
      </dsp:txXfrm>
    </dsp:sp>
    <dsp:sp modelId="{E7E678DC-F485-4869-940A-75E1D3F2E7BC}">
      <dsp:nvSpPr>
        <dsp:cNvPr id="0" name=""/>
        <dsp:cNvSpPr/>
      </dsp:nvSpPr>
      <dsp:spPr>
        <a:xfrm>
          <a:off x="0" y="4565666"/>
          <a:ext cx="6810036" cy="1150575"/>
        </a:xfrm>
        <a:prstGeom prst="trapezoid">
          <a:avLst>
            <a:gd name="adj" fmla="val 59188"/>
          </a:avLst>
        </a:prstGeom>
        <a:solidFill>
          <a:srgbClr val="119D4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/>
              </a:solidFill>
            </a:rPr>
            <a:t>Team and individual targets</a:t>
          </a:r>
        </a:p>
      </dsp:txBody>
      <dsp:txXfrm>
        <a:off x="1191756" y="4565666"/>
        <a:ext cx="4426523" cy="1150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6C596-F0CA-DEE4-ED25-46FBBA41F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BF03D-7224-F493-811E-E7517209B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AA83C-2177-C0F8-47AD-B00D7B818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6C04-8BE7-4863-9F5B-D7DDB99E2773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2D789-4707-9456-6D66-F3D82C637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2E4A2-78F4-AC87-C8B9-CFBBF1893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7527-2741-4751-9359-D1B179FD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6AE2-A489-A907-9190-B399638CC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525A9A-D452-1AB8-A0E7-B26769CEE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653DE-56D0-2E2A-D519-1EE7B22FE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6C04-8BE7-4863-9F5B-D7DDB99E2773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D8FF7-2B16-A653-7818-B6FEFEE03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0F08C-3E67-745D-F7FD-78D35521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7527-2741-4751-9359-D1B179FD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005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FA574C-D3BE-6EC1-9B8F-A006718AA9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020D68-3CB3-DDAC-380F-38339A184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0FBAF-6133-5107-169A-6693FEDE0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6C04-8BE7-4863-9F5B-D7DDB99E2773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3D665-A68E-5495-1BB8-FB0179A3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59460-160D-F66E-2741-8863FF76D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7527-2741-4751-9359-D1B179FD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807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EE99-AA67-D2F2-655D-D5B1234E5B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552898"/>
            <a:ext cx="9144000" cy="2387600"/>
          </a:xfrm>
        </p:spPr>
        <p:txBody>
          <a:bodyPr anchor="b"/>
          <a:lstStyle>
            <a:lvl1pPr algn="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340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D218935-6A27-0FFC-92E2-1D38E2650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F1C08D4-33C7-6139-2CBD-D839797D9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0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F0707-98FD-BF60-ACB5-217747C4E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F7AF3-1797-9971-5655-674FCC2D4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A1BAA-1799-F0C1-8AF8-1FB366106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6C04-8BE7-4863-9F5B-D7DDB99E2773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04BD-BFFE-9FA3-7D8C-C757477A0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FC669-55FA-A2D6-E2B5-6E2E6D7DD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7527-2741-4751-9359-D1B179FD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81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1B108-5B8E-786D-1C10-A3FECE3D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7E7EB-8B26-B442-805E-C4DBA8AC1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9D9CD-964F-2ACB-69DC-B9B23A23B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6C04-8BE7-4863-9F5B-D7DDB99E2773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061FB-5575-BC35-0923-30B54D18E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DC6C-909F-3442-843E-F668D21FE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7527-2741-4751-9359-D1B179FD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66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842CD-89FF-8DDB-0EA2-14BC4951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18901-BAA0-3BF8-3087-4A88E7C2F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53121-1468-B174-7CFE-3CA77E6CB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468A7-F572-6C70-4ED8-D62925A8D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6C04-8BE7-4863-9F5B-D7DDB99E2773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91891-26C1-A317-2303-3DD37266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493E9-4406-0BE9-8E70-B01D92290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7527-2741-4751-9359-D1B179FD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18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B6FEE-2C73-3850-9991-208A8D70B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830B9-FAC4-2D7E-E2AC-9A4FA3A25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FFF72-F78F-B0D4-EF38-196F8D3D5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866565-31E4-ED58-6A09-AADB6E66D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1ADB7-C6E1-74BF-E85F-042542A32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AF7E58-B8F8-50EA-1C06-765055732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6C04-8BE7-4863-9F5B-D7DDB99E2773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355350-A650-ECB0-B8F4-1E8500C91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314635-FB73-4DE8-C372-D71882B62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7527-2741-4751-9359-D1B179FD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43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DD194-059A-EE35-8814-BE8D174FD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3CFA15-107F-B715-7A63-E0D57AFA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6C04-8BE7-4863-9F5B-D7DDB99E2773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9E7B96-C6BA-4DA5-0789-A23F1EDC4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60517D-E99D-E194-E531-0F98B7E0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7527-2741-4751-9359-D1B179FD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20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C899B8-FCB2-1E06-F450-DB2F1AB5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6C04-8BE7-4863-9F5B-D7DDB99E2773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6621EE-D669-E6F1-B4D6-A7637BA19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0F293-348F-CDEA-EAEE-D3FD831E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7527-2741-4751-9359-D1B179FD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4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A17F5-2C34-AF59-B6F8-52D28E76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359AB-695A-7E9F-F9B3-B70EF0E82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ECAC1-C4C1-9013-E2BE-CF69FBA0D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5A2F5-EEB0-6853-F054-C28A93187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6C04-8BE7-4863-9F5B-D7DDB99E2773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F2D30-8669-30D4-8990-A0A912B78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0E2CA-5D2B-83E7-4747-1EF61B22A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7527-2741-4751-9359-D1B179FD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48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A6FE-8650-B87C-DA74-B3ACE940A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02A6AE-8665-945C-E90C-8F8C4D1F6F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E4F76-3C44-4B6C-61F3-306657A61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28C17-07FB-639B-BE12-F0BB69A5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6C04-8BE7-4863-9F5B-D7DDB99E2773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475CC-7568-9A03-91CF-894073B2A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69A68-3E7C-4020-A418-E365FFD37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7527-2741-4751-9359-D1B179FD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57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60C6E8-E990-B31C-A2E7-CE0C8DC6D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547F4-4502-3533-B665-7945D2FA0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0B9A6-ADED-5232-271D-939C5BA013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C66C04-8BE7-4863-9F5B-D7DDB99E2773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89FE-9A2E-E64E-8D4F-F43FF2534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86220-4194-52FE-5311-AEBE88F79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BA7527-2741-4751-9359-D1B179FD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05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272A-FD2E-687A-035B-4C5A7BB97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7317" y="3530596"/>
            <a:ext cx="9144000" cy="2387600"/>
          </a:xfrm>
        </p:spPr>
        <p:txBody>
          <a:bodyPr/>
          <a:lstStyle/>
          <a:p>
            <a:r>
              <a:rPr lang="en-US" dirty="0"/>
              <a:t>System and council strategic development</a:t>
            </a:r>
          </a:p>
        </p:txBody>
      </p:sp>
    </p:spTree>
    <p:extLst>
      <p:ext uri="{BB962C8B-B14F-4D97-AF65-F5344CB8AC3E}">
        <p14:creationId xmlns:p14="http://schemas.microsoft.com/office/powerpoint/2010/main" val="3703560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5D4F507-3F3F-AC49-AB1D-74D42121D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02" y="0"/>
            <a:ext cx="10491952" cy="1325563"/>
          </a:xfrm>
        </p:spPr>
        <p:txBody>
          <a:bodyPr>
            <a:normAutofit/>
          </a:bodyPr>
          <a:lstStyle/>
          <a:p>
            <a:r>
              <a:rPr lang="en-GB" sz="3600" dirty="0"/>
              <a:t>Quarterly Measures for PW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6BB45E-2AEE-133E-7CD0-354B16DCFDEA}"/>
              </a:ext>
            </a:extLst>
          </p:cNvPr>
          <p:cNvGraphicFramePr>
            <a:graphicFrameLocks noGrp="1"/>
          </p:cNvGraphicFramePr>
          <p:nvPr/>
        </p:nvGraphicFramePr>
        <p:xfrm>
          <a:off x="714702" y="1103587"/>
          <a:ext cx="11025353" cy="554100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95274">
                  <a:extLst>
                    <a:ext uri="{9D8B030D-6E8A-4147-A177-3AD203B41FA5}">
                      <a16:colId xmlns:a16="http://schemas.microsoft.com/office/drawing/2014/main" val="3843883896"/>
                    </a:ext>
                  </a:extLst>
                </a:gridCol>
                <a:gridCol w="4880992">
                  <a:extLst>
                    <a:ext uri="{9D8B030D-6E8A-4147-A177-3AD203B41FA5}">
                      <a16:colId xmlns:a16="http://schemas.microsoft.com/office/drawing/2014/main" val="1458516609"/>
                    </a:ext>
                  </a:extLst>
                </a:gridCol>
                <a:gridCol w="5749087">
                  <a:extLst>
                    <a:ext uri="{9D8B030D-6E8A-4147-A177-3AD203B41FA5}">
                      <a16:colId xmlns:a16="http://schemas.microsoft.com/office/drawing/2014/main" val="1613995055"/>
                    </a:ext>
                  </a:extLst>
                </a:gridCol>
              </a:tblGrid>
              <a:tr h="186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No.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What do we want to know about the council’s performance? 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effectLst/>
                        </a:rPr>
                        <a:t>Measure to give an indication of this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2978655919"/>
                  </a:ext>
                </a:extLst>
              </a:tr>
              <a:tr h="186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26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The quality of care provided by CQC registered care home providers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highlight>
                            <a:srgbClr val="FF66CC"/>
                          </a:highlight>
                        </a:rPr>
                        <a:t>Percentage of CQC registered providers achieving a rating of ‘good’ or ‘outstanding’ </a:t>
                      </a:r>
                      <a:endParaRPr lang="en-GB" sz="1200" kern="100">
                        <a:effectLst/>
                        <a:highlight>
                          <a:srgbClr val="FF66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536306745"/>
                  </a:ext>
                </a:extLst>
              </a:tr>
              <a:tr h="221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27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Whether people have control over how their care is arranged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highlight>
                            <a:srgbClr val="FF66CC"/>
                          </a:highlight>
                        </a:rPr>
                        <a:t>Proportion of people accessing a direct payment </a:t>
                      </a:r>
                      <a:endParaRPr lang="en-GB" sz="1200" kern="100">
                        <a:effectLst/>
                        <a:highlight>
                          <a:srgbClr val="FF66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140622551"/>
                  </a:ext>
                </a:extLst>
              </a:tr>
              <a:tr h="391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28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That adults with care and support needs are made safe from harm.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effectLst/>
                          <a:highlight>
                            <a:srgbClr val="A6A6A6"/>
                          </a:highlight>
                        </a:rPr>
                        <a:t>The proportion of new section 42 safeguarding enquiries where a risk was identified, and the reported outcome was that this risk was reduced or removed </a:t>
                      </a:r>
                      <a:endParaRPr lang="en-GB" sz="1200" kern="100" dirty="0">
                        <a:effectLst/>
                        <a:highlight>
                          <a:srgbClr val="A6A6A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732830586"/>
                  </a:ext>
                </a:extLst>
              </a:tr>
              <a:tr h="521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29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That adults are supported to live in their own homes, maximising their independence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highlight>
                            <a:srgbClr val="FF66CC"/>
                          </a:highlight>
                        </a:rPr>
                        <a:t>The number of adults aged 18 to 64 whose long-term support needs are met by admission to residential and nursing care homes (Number of individuals - low numbers indicate good</a:t>
                      </a:r>
                      <a:endParaRPr lang="en-GB" sz="1200" kern="100">
                        <a:effectLst/>
                        <a:highlight>
                          <a:srgbClr val="FF66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3709577974"/>
                  </a:ext>
                </a:extLst>
              </a:tr>
              <a:tr h="379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30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Indication of supply of adequate supported housing as an alternative to residential care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highlight>
                            <a:srgbClr val="FF66CC"/>
                          </a:highlight>
                        </a:rPr>
                        <a:t>Number of people receiving care and support to live independently</a:t>
                      </a:r>
                      <a:endParaRPr lang="en-GB" sz="1200" kern="100">
                        <a:effectLst/>
                        <a:highlight>
                          <a:srgbClr val="FF66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2609010975"/>
                  </a:ext>
                </a:extLst>
              </a:tr>
              <a:tr h="394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31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The success of the support we provide people to live in a suitable home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highlight>
                            <a:srgbClr val="FF66CC"/>
                          </a:highlight>
                        </a:rPr>
                        <a:t>Number of homes made decent and suitable through council support in the last quarter such as through warm and well and aids and adaptations</a:t>
                      </a:r>
                      <a:endParaRPr lang="en-GB" sz="1200" kern="100">
                        <a:effectLst/>
                        <a:highlight>
                          <a:srgbClr val="FF66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2412003455"/>
                  </a:ext>
                </a:extLst>
              </a:tr>
              <a:tr h="186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32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The demand for housing 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highlight>
                            <a:srgbClr val="FF66CC"/>
                          </a:highlight>
                        </a:rPr>
                        <a:t>Number of households in temporary accommodation </a:t>
                      </a:r>
                      <a:endParaRPr lang="en-GB" sz="1200" kern="100">
                        <a:effectLst/>
                        <a:highlight>
                          <a:srgbClr val="FF66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65387824"/>
                  </a:ext>
                </a:extLst>
              </a:tr>
              <a:tr h="379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33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Whether we are addressing high levels of housing needs outside homelessness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highlight>
                            <a:srgbClr val="FF66CC"/>
                          </a:highlight>
                        </a:rPr>
                        <a:t>Proportion of lets to people who have a high priority for housing not related to homelessness</a:t>
                      </a:r>
                      <a:endParaRPr lang="en-GB" sz="1200" kern="100">
                        <a:effectLst/>
                        <a:highlight>
                          <a:srgbClr val="FF66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677081509"/>
                  </a:ext>
                </a:extLst>
              </a:tr>
              <a:tr h="186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34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Quality of customer service we provide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highlight>
                            <a:srgbClr val="7030A0"/>
                          </a:highlight>
                        </a:rPr>
                        <a:t>% of overall customer satisfaction with customer services team </a:t>
                      </a:r>
                      <a:endParaRPr lang="en-GB" sz="1200" kern="100">
                        <a:effectLst/>
                        <a:highlight>
                          <a:srgbClr val="7030A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2897021695"/>
                  </a:ext>
                </a:extLst>
              </a:tr>
              <a:tr h="186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35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Quality of customer service we provide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highlight>
                            <a:srgbClr val="A6A6A6"/>
                          </a:highlight>
                        </a:rPr>
                        <a:t>% of calls answered (50% of all calls to council) </a:t>
                      </a:r>
                      <a:endParaRPr lang="en-GB" sz="1200" kern="100">
                        <a:effectLst/>
                        <a:highlight>
                          <a:srgbClr val="A6A6A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3970081342"/>
                  </a:ext>
                </a:extLst>
              </a:tr>
              <a:tr h="186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36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How well we treat complainants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highlight>
                            <a:srgbClr val="A6A6A6"/>
                          </a:highlight>
                        </a:rPr>
                        <a:t>% of complaints investigated on time</a:t>
                      </a:r>
                      <a:endParaRPr lang="en-GB" sz="1200" kern="100">
                        <a:effectLst/>
                        <a:highlight>
                          <a:srgbClr val="A6A6A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4182352593"/>
                  </a:ext>
                </a:extLst>
              </a:tr>
              <a:tr h="186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37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Monitoring of serious service failures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highlight>
                            <a:srgbClr val="A6A6A6"/>
                          </a:highlight>
                        </a:rPr>
                        <a:t>Number of Ombudsman findings of fault</a:t>
                      </a:r>
                      <a:endParaRPr lang="en-GB" sz="1200" kern="100">
                        <a:effectLst/>
                        <a:highlight>
                          <a:srgbClr val="A6A6A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2840596979"/>
                  </a:ext>
                </a:extLst>
              </a:tr>
              <a:tr h="186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38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Level of need and support provided to households in need 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highlight>
                            <a:srgbClr val="FF66CC"/>
                          </a:highlight>
                        </a:rPr>
                        <a:t>Number of households supported through the councils hardship schemes</a:t>
                      </a:r>
                      <a:endParaRPr lang="en-GB" sz="1200" kern="100">
                        <a:effectLst/>
                        <a:highlight>
                          <a:srgbClr val="FF66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4204035803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39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Success of the care we commission in reaching users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highlight>
                            <a:srgbClr val="FF66CC"/>
                          </a:highlight>
                        </a:rPr>
                        <a:t>Estimated proportion of opiate and crack cocaine users who are not in treatment services </a:t>
                      </a:r>
                      <a:endParaRPr lang="en-GB" sz="1200" kern="100">
                        <a:effectLst/>
                        <a:highlight>
                          <a:srgbClr val="FF66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181953928"/>
                  </a:ext>
                </a:extLst>
              </a:tr>
              <a:tr h="186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40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Success of the breast-feeding support we provide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highlight>
                            <a:srgbClr val="9966FF"/>
                          </a:highlight>
                        </a:rPr>
                        <a:t>% breast feeding rates</a:t>
                      </a:r>
                      <a:endParaRPr lang="en-GB" sz="1200" kern="100"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3208397314"/>
                  </a:ext>
                </a:extLst>
              </a:tr>
              <a:tr h="186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41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How successful we are at providing care for new mothers and babies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highlight>
                            <a:srgbClr val="9966FF"/>
                          </a:highlight>
                        </a:rPr>
                        <a:t>% of new births visits done in the first 14 days</a:t>
                      </a:r>
                      <a:endParaRPr lang="en-GB" sz="1200" kern="100"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4284341014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42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How successful we are at encouraging people to attend health checks 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highlight>
                            <a:srgbClr val="FF66CC"/>
                          </a:highlight>
                        </a:rPr>
                        <a:t>Number of NHS health checks and mini-MOT’s delivered</a:t>
                      </a:r>
                      <a:endParaRPr lang="en-GB" sz="1200" kern="100">
                        <a:effectLst/>
                        <a:highlight>
                          <a:srgbClr val="FF66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1018909423"/>
                  </a:ext>
                </a:extLst>
              </a:tr>
              <a:tr h="186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43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How successful we are at encouraging people to attend HIV screening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highlight>
                            <a:srgbClr val="FF66CC"/>
                          </a:highlight>
                        </a:rPr>
                        <a:t>% of HIV late diagnosis</a:t>
                      </a:r>
                      <a:endParaRPr lang="en-GB" sz="1200" kern="100">
                        <a:effectLst/>
                        <a:highlight>
                          <a:srgbClr val="FF66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971258444"/>
                  </a:ext>
                </a:extLst>
              </a:tr>
              <a:tr h="186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44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Effectiveness of the Community Safety Partnership 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effectLst/>
                          <a:highlight>
                            <a:srgbClr val="A6A6A6"/>
                          </a:highlight>
                        </a:rPr>
                        <a:t>Number of domestic abuse crimes reported</a:t>
                      </a:r>
                      <a:endParaRPr lang="en-GB" sz="1200" kern="100" dirty="0">
                        <a:effectLst/>
                        <a:highlight>
                          <a:srgbClr val="A6A6A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121022280"/>
                  </a:ext>
                </a:extLst>
              </a:tr>
              <a:tr h="186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effectLst/>
                        </a:rPr>
                        <a:t> 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effectLst/>
                        </a:rPr>
                        <a:t> 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effectLst/>
                          <a:highlight>
                            <a:srgbClr val="D9D9D9"/>
                          </a:highlight>
                        </a:rPr>
                        <a:t> </a:t>
                      </a:r>
                      <a:endParaRPr lang="en-GB" sz="1200" kern="100" dirty="0">
                        <a:effectLst/>
                        <a:highlight>
                          <a:srgbClr val="D9D9D9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990577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62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5D4F507-3F3F-AC49-AB1D-74D42121D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02" y="0"/>
            <a:ext cx="10491952" cy="1325563"/>
          </a:xfrm>
        </p:spPr>
        <p:txBody>
          <a:bodyPr>
            <a:normAutofit/>
          </a:bodyPr>
          <a:lstStyle/>
          <a:p>
            <a:r>
              <a:rPr lang="en-GB" sz="3600" dirty="0"/>
              <a:t>Quarterly Enabling Services Measures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21E6DF-B61E-67AF-6EC5-29E749B979BF}"/>
              </a:ext>
            </a:extLst>
          </p:cNvPr>
          <p:cNvGraphicFramePr>
            <a:graphicFrameLocks noGrp="1"/>
          </p:cNvGraphicFramePr>
          <p:nvPr/>
        </p:nvGraphicFramePr>
        <p:xfrm>
          <a:off x="504497" y="1008993"/>
          <a:ext cx="10607564" cy="5717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422">
                  <a:extLst>
                    <a:ext uri="{9D8B030D-6E8A-4147-A177-3AD203B41FA5}">
                      <a16:colId xmlns:a16="http://schemas.microsoft.com/office/drawing/2014/main" val="2114422449"/>
                    </a:ext>
                  </a:extLst>
                </a:gridCol>
                <a:gridCol w="4559541">
                  <a:extLst>
                    <a:ext uri="{9D8B030D-6E8A-4147-A177-3AD203B41FA5}">
                      <a16:colId xmlns:a16="http://schemas.microsoft.com/office/drawing/2014/main" val="2072249375"/>
                    </a:ext>
                  </a:extLst>
                </a:gridCol>
                <a:gridCol w="5654601">
                  <a:extLst>
                    <a:ext uri="{9D8B030D-6E8A-4147-A177-3AD203B41FA5}">
                      <a16:colId xmlns:a16="http://schemas.microsoft.com/office/drawing/2014/main" val="435294981"/>
                    </a:ext>
                  </a:extLst>
                </a:gridCol>
              </a:tblGrid>
              <a:tr h="227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No.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What do we want to know about the council’s performance? 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bg1"/>
                          </a:solidFill>
                          <a:effectLst/>
                        </a:rPr>
                        <a:t>Measure to give an indication of this</a:t>
                      </a:r>
                      <a:endParaRPr lang="en-GB" sz="1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178842452"/>
                  </a:ext>
                </a:extLst>
              </a:tr>
              <a:tr h="227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45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How effectively our legal services are performing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7030A0"/>
                          </a:highlight>
                        </a:rPr>
                        <a:t>Legal performance dashboard - TBC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7030A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2782495265"/>
                  </a:ext>
                </a:extLst>
              </a:tr>
              <a:tr h="245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46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Sentiment towards council on social media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A6A6A6"/>
                          </a:highlight>
                        </a:rPr>
                        <a:t>% of positive sentiments towards the council across social media 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A6A6A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4272443378"/>
                  </a:ext>
                </a:extLst>
              </a:tr>
              <a:tr h="227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47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Our consideration of EDI implications within policy decisions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A6A6A6"/>
                          </a:highlight>
                        </a:rPr>
                        <a:t>% of IIA's completed within specified council standard 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A6A6A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994465326"/>
                  </a:ext>
                </a:extLst>
              </a:tr>
              <a:tr h="227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48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Our effectiveness in supporting the system to deliver to 2040. 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7030A0"/>
                          </a:highlight>
                        </a:rPr>
                        <a:t>The % of 2040 targets on track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7030A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4219069338"/>
                  </a:ext>
                </a:extLst>
              </a:tr>
              <a:tr h="213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49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How inclusive we are as an organisation 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A6A6A6"/>
                          </a:highlight>
                        </a:rPr>
                        <a:t>% of all M6 and above that are Female, global majority, LGBTQplus, disability 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A6A6A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3870563213"/>
                  </a:ext>
                </a:extLst>
              </a:tr>
              <a:tr h="227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50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Indication of how well we manage employee performance 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7030A0"/>
                          </a:highlight>
                        </a:rPr>
                        <a:t>% of staff performing well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7030A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2067655778"/>
                  </a:ext>
                </a:extLst>
              </a:tr>
              <a:tr h="227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51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Indication of how well we use our money on apprenticeships 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00B0F0"/>
                          </a:highlight>
                        </a:rPr>
                        <a:t>% of apprenticeship levy spent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00B0F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3082355059"/>
                  </a:ext>
                </a:extLst>
              </a:tr>
              <a:tr h="227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52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Health and wellbeing of employees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FF66CC"/>
                          </a:highlight>
                        </a:rPr>
                        <a:t>Average days of sickness over the last 12 months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FF66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4138540681"/>
                  </a:ext>
                </a:extLst>
              </a:tr>
              <a:tr h="227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53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Security of workforce (10% is healthy) 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7030A0"/>
                          </a:highlight>
                        </a:rPr>
                        <a:t>% of workforce that are agency or interim 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7030A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1193764745"/>
                  </a:ext>
                </a:extLst>
              </a:tr>
              <a:tr h="227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54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Indication of how strong our recruitment, induction and culture are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7030A0"/>
                          </a:highlight>
                        </a:rPr>
                        <a:t>% voluntary turnover within 12 months of joining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7030A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2812773854"/>
                  </a:ext>
                </a:extLst>
              </a:tr>
              <a:tr h="540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55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Whether employees satisfied with the IT service they receive?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7030A0"/>
                          </a:highlight>
                        </a:rPr>
                        <a:t>IT customer satisfaction - Net Promoter Score - speak to Kate about whether they can/would have this. 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7030A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1686173493"/>
                  </a:ext>
                </a:extLst>
              </a:tr>
              <a:tr h="213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56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How well is the IT infrastructure working?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7030A0"/>
                          </a:highlight>
                        </a:rPr>
                        <a:t>Availability of core network 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7030A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1488589499"/>
                  </a:ext>
                </a:extLst>
              </a:tr>
              <a:tr h="2185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57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Are public customers able to use online services? 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7030A0"/>
                          </a:highlight>
                        </a:rPr>
                        <a:t>Number of online customer (public customer) transactions  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7030A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2700973826"/>
                  </a:ext>
                </a:extLst>
              </a:tr>
              <a:tr h="454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58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How well we are delivering on our strategic objectives for new houses and new businesses to the town. 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7030A0"/>
                          </a:highlight>
                        </a:rPr>
                        <a:t>Growth in council tax % (year on year increase on the number of properties in the borough)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7030A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4129039659"/>
                  </a:ext>
                </a:extLst>
              </a:tr>
              <a:tr h="454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59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2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7030A0"/>
                          </a:highlight>
                        </a:rPr>
                        <a:t>Growth in NDR base % (year on year increase on the number of properties in the borough)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7030A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909396097"/>
                  </a:ext>
                </a:extLst>
              </a:tr>
              <a:tr h="227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60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Return on the shareholders’ investment in its airport company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7030A0"/>
                          </a:highlight>
                        </a:rPr>
                        <a:t>LR income % of overall income? 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7030A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1514029756"/>
                  </a:ext>
                </a:extLst>
              </a:tr>
              <a:tr h="213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61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Progress of delivery on agreed deficit recovery plans 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7030A0"/>
                          </a:highlight>
                        </a:rPr>
                        <a:t>Proportion of banked ongoing savings compared with target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7030A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1642108191"/>
                  </a:ext>
                </a:extLst>
              </a:tr>
              <a:tr h="227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62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How effective are we at collecting rates and taxes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7030A0"/>
                          </a:highlight>
                        </a:rPr>
                        <a:t>% of business rate we collect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7030A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3158194495"/>
                  </a:ext>
                </a:extLst>
              </a:tr>
              <a:tr h="227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63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2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7030A0"/>
                          </a:highlight>
                        </a:rPr>
                        <a:t>% of council tax we collect 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7030A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3312525959"/>
                  </a:ext>
                </a:extLst>
              </a:tr>
              <a:tr h="438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effectLst/>
                        </a:rPr>
                        <a:t>64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effectLst/>
                        </a:rPr>
                        <a:t>Are we covering the increase in the cost of providing services due to increases such as inflation and pay awards?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7030A0"/>
                          </a:highlight>
                        </a:rPr>
                        <a:t>Actual income sales fees and charges</a:t>
                      </a:r>
                      <a:endParaRPr lang="en-GB" sz="1200" kern="100" dirty="0">
                        <a:solidFill>
                          <a:schemeClr val="bg1"/>
                        </a:solidFill>
                        <a:effectLst/>
                        <a:highlight>
                          <a:srgbClr val="7030A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611894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320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ircular chart with text&#10;&#10;Description automatically generated">
            <a:extLst>
              <a:ext uri="{FF2B5EF4-FFF2-40B4-BE49-F238E27FC236}">
                <a16:creationId xmlns:a16="http://schemas.microsoft.com/office/drawing/2014/main" id="{555BB369-0710-A0EC-38D9-F2689CD11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14" y="267629"/>
            <a:ext cx="6590371" cy="65903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7F4A54-4AE5-B43C-64EE-8DAD9ACA3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65125"/>
            <a:ext cx="11099800" cy="1325563"/>
          </a:xfrm>
        </p:spPr>
        <p:txBody>
          <a:bodyPr/>
          <a:lstStyle/>
          <a:p>
            <a:r>
              <a:rPr lang="en-GB" dirty="0"/>
              <a:t>Top 6 2040 </a:t>
            </a:r>
            <a:br>
              <a:rPr lang="en-GB" dirty="0"/>
            </a:br>
            <a:r>
              <a:rPr lang="en-GB" dirty="0"/>
              <a:t>Measures</a:t>
            </a:r>
          </a:p>
        </p:txBody>
      </p:sp>
    </p:spTree>
    <p:extLst>
      <p:ext uri="{BB962C8B-B14F-4D97-AF65-F5344CB8AC3E}">
        <p14:creationId xmlns:p14="http://schemas.microsoft.com/office/powerpoint/2010/main" val="1705024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01C88F9-E440-45DE-A776-9609EB590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ircular chart with text and images&#10;&#10;Description automatically generated">
            <a:extLst>
              <a:ext uri="{FF2B5EF4-FFF2-40B4-BE49-F238E27FC236}">
                <a16:creationId xmlns:a16="http://schemas.microsoft.com/office/drawing/2014/main" id="{C4AC5F97-51E5-024A-D4FF-33DC03490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35" y="150228"/>
            <a:ext cx="3309228" cy="3309228"/>
          </a:xfrm>
          <a:prstGeom prst="rect">
            <a:avLst/>
          </a:prstGeom>
        </p:spPr>
      </p:pic>
      <p:pic>
        <p:nvPicPr>
          <p:cNvPr id="17" name="Picture 16" descr="A circular chart with text and images&#10;&#10;Description automatically generated">
            <a:extLst>
              <a:ext uri="{FF2B5EF4-FFF2-40B4-BE49-F238E27FC236}">
                <a16:creationId xmlns:a16="http://schemas.microsoft.com/office/drawing/2014/main" id="{994DE784-732B-EDFA-6BBB-FBDA847A2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86" y="146908"/>
            <a:ext cx="3309228" cy="33092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DD27DB-B656-89EB-8049-60A613BEE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928" y="150228"/>
            <a:ext cx="3309228" cy="3309228"/>
          </a:xfrm>
          <a:prstGeom prst="rect">
            <a:avLst/>
          </a:prstGeom>
        </p:spPr>
      </p:pic>
      <p:pic>
        <p:nvPicPr>
          <p:cNvPr id="4" name="Picture 3" descr="A circular chart with text&#10;&#10;Description automatically generated">
            <a:extLst>
              <a:ext uri="{FF2B5EF4-FFF2-40B4-BE49-F238E27FC236}">
                <a16:creationId xmlns:a16="http://schemas.microsoft.com/office/drawing/2014/main" id="{D08707A7-C099-2464-0707-20173A2580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50" y="3456136"/>
            <a:ext cx="3389778" cy="3389778"/>
          </a:xfrm>
          <a:prstGeom prst="rect">
            <a:avLst/>
          </a:prstGeom>
        </p:spPr>
      </p:pic>
      <p:pic>
        <p:nvPicPr>
          <p:cNvPr id="11" name="Picture 10" descr="A circular chart with text and images&#10;&#10;Description automatically generated">
            <a:extLst>
              <a:ext uri="{FF2B5EF4-FFF2-40B4-BE49-F238E27FC236}">
                <a16:creationId xmlns:a16="http://schemas.microsoft.com/office/drawing/2014/main" id="{0D108936-EDF8-8D13-96BA-D5A1FFB250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458" y="3456136"/>
            <a:ext cx="3389778" cy="3389778"/>
          </a:xfrm>
          <a:prstGeom prst="rect">
            <a:avLst/>
          </a:prstGeom>
        </p:spPr>
      </p:pic>
      <p:pic>
        <p:nvPicPr>
          <p:cNvPr id="24" name="Picture 23" descr="A colorful text on a black background&#10;&#10;Description automatically generated">
            <a:extLst>
              <a:ext uri="{FF2B5EF4-FFF2-40B4-BE49-F238E27FC236}">
                <a16:creationId xmlns:a16="http://schemas.microsoft.com/office/drawing/2014/main" id="{D5420A74-E0B0-2B01-481E-00F7953BB4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343" y="5029199"/>
            <a:ext cx="2758594" cy="15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89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8B3037C-CC86-E457-F261-96F079C01F38}"/>
              </a:ext>
            </a:extLst>
          </p:cNvPr>
          <p:cNvGrpSpPr/>
          <p:nvPr/>
        </p:nvGrpSpPr>
        <p:grpSpPr>
          <a:xfrm>
            <a:off x="2457452" y="60615"/>
            <a:ext cx="7695935" cy="6736770"/>
            <a:chOff x="1911042" y="91486"/>
            <a:chExt cx="7695935" cy="673677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13E68E6-C370-7840-25D3-303B040B54BE}"/>
                </a:ext>
              </a:extLst>
            </p:cNvPr>
            <p:cNvGrpSpPr/>
            <p:nvPr/>
          </p:nvGrpSpPr>
          <p:grpSpPr>
            <a:xfrm>
              <a:off x="2936234" y="171508"/>
              <a:ext cx="2810446" cy="2821761"/>
              <a:chOff x="282996" y="-925878"/>
              <a:chExt cx="2973843" cy="2907537"/>
            </a:xfrm>
            <a:solidFill>
              <a:srgbClr val="3F3F3F">
                <a:alpha val="62000"/>
              </a:srgbClr>
            </a:solidFill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00CD2B0-6F6C-D96E-641B-3D703D12C5F1}"/>
                  </a:ext>
                </a:extLst>
              </p:cNvPr>
              <p:cNvSpPr/>
              <p:nvPr/>
            </p:nvSpPr>
            <p:spPr>
              <a:xfrm>
                <a:off x="282996" y="-925878"/>
                <a:ext cx="2973843" cy="2907537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8" name="Oval 4">
                <a:extLst>
                  <a:ext uri="{FF2B5EF4-FFF2-40B4-BE49-F238E27FC236}">
                    <a16:creationId xmlns:a16="http://schemas.microsoft.com/office/drawing/2014/main" id="{17259A9F-C372-C4B4-784F-ED1A231A5733}"/>
                  </a:ext>
                </a:extLst>
              </p:cNvPr>
              <p:cNvSpPr txBox="1"/>
              <p:nvPr/>
            </p:nvSpPr>
            <p:spPr>
              <a:xfrm>
                <a:off x="725023" y="352692"/>
                <a:ext cx="1558342" cy="87485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200" kern="1200" dirty="0">
                    <a:solidFill>
                      <a:schemeClr val="bg1"/>
                    </a:solidFill>
                  </a:rPr>
                  <a:t>Community Safety Partnership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F8B0BF-539A-DF5C-2066-453BA98A8FB4}"/>
                </a:ext>
              </a:extLst>
            </p:cNvPr>
            <p:cNvGrpSpPr/>
            <p:nvPr/>
          </p:nvGrpSpPr>
          <p:grpSpPr>
            <a:xfrm>
              <a:off x="4425552" y="3887272"/>
              <a:ext cx="2973843" cy="2940984"/>
              <a:chOff x="5975445" y="2755253"/>
              <a:chExt cx="3139012" cy="3046336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CFA81EE-DD39-60A4-1FAC-1B5E42AC17A3}"/>
                  </a:ext>
                </a:extLst>
              </p:cNvPr>
              <p:cNvSpPr/>
              <p:nvPr/>
            </p:nvSpPr>
            <p:spPr>
              <a:xfrm>
                <a:off x="5975445" y="2755253"/>
                <a:ext cx="3139012" cy="3046336"/>
              </a:xfrm>
              <a:prstGeom prst="ellipse">
                <a:avLst/>
              </a:prstGeom>
              <a:solidFill>
                <a:srgbClr val="7764A8">
                  <a:alpha val="62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ctr"/>
                <a:endParaRPr lang="en-GB" sz="1200" dirty="0"/>
              </a:p>
            </p:txBody>
          </p:sp>
          <p:sp>
            <p:nvSpPr>
              <p:cNvPr id="26" name="Oval 4">
                <a:extLst>
                  <a:ext uri="{FF2B5EF4-FFF2-40B4-BE49-F238E27FC236}">
                    <a16:creationId xmlns:a16="http://schemas.microsoft.com/office/drawing/2014/main" id="{252CA217-5D99-0C1E-DCBD-989B143580A8}"/>
                  </a:ext>
                </a:extLst>
              </p:cNvPr>
              <p:cNvSpPr txBox="1"/>
              <p:nvPr/>
            </p:nvSpPr>
            <p:spPr>
              <a:xfrm>
                <a:off x="6836154" y="3643557"/>
                <a:ext cx="1322039" cy="87485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200" kern="1200" dirty="0">
                    <a:solidFill>
                      <a:schemeClr val="bg1"/>
                    </a:solidFill>
                  </a:rPr>
                  <a:t>Children’s Trust Board</a:t>
                </a:r>
              </a:p>
            </p:txBody>
          </p:sp>
        </p:grp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B79D28AC-5E68-E1DA-61C3-076CF5AF2844}"/>
                </a:ext>
              </a:extLst>
            </p:cNvPr>
            <p:cNvSpPr txBox="1"/>
            <p:nvPr/>
          </p:nvSpPr>
          <p:spPr>
            <a:xfrm>
              <a:off x="5944529" y="5259749"/>
              <a:ext cx="1216085" cy="87485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>
                  <a:solidFill>
                    <a:schemeClr val="bg1"/>
                  </a:solidFill>
                </a:rPr>
                <a:t>Child Friendly Town Group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7D4C0DE-6318-F9EE-EA91-A95DF2AA2A42}"/>
                </a:ext>
              </a:extLst>
            </p:cNvPr>
            <p:cNvGrpSpPr/>
            <p:nvPr/>
          </p:nvGrpSpPr>
          <p:grpSpPr>
            <a:xfrm>
              <a:off x="5664558" y="91486"/>
              <a:ext cx="2810446" cy="2723515"/>
              <a:chOff x="1312727" y="37547"/>
              <a:chExt cx="1944112" cy="1944112"/>
            </a:xfrm>
            <a:solidFill>
              <a:srgbClr val="00A9A6">
                <a:alpha val="82000"/>
              </a:srgbClr>
            </a:solidFill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3DC6CC6-5E4B-29A8-E43B-E9426B725680}"/>
                  </a:ext>
                </a:extLst>
              </p:cNvPr>
              <p:cNvSpPr/>
              <p:nvPr/>
            </p:nvSpPr>
            <p:spPr>
              <a:xfrm>
                <a:off x="1312727" y="37547"/>
                <a:ext cx="1944112" cy="1944112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4" name="Oval 4">
                <a:extLst>
                  <a:ext uri="{FF2B5EF4-FFF2-40B4-BE49-F238E27FC236}">
                    <a16:creationId xmlns:a16="http://schemas.microsoft.com/office/drawing/2014/main" id="{95EE93C7-BAEF-C4E4-53BC-A0642BAE669D}"/>
                  </a:ext>
                </a:extLst>
              </p:cNvPr>
              <p:cNvSpPr txBox="1"/>
              <p:nvPr/>
            </p:nvSpPr>
            <p:spPr>
              <a:xfrm>
                <a:off x="1571942" y="565814"/>
                <a:ext cx="1425682" cy="87485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200" kern="1200" dirty="0">
                    <a:solidFill>
                      <a:schemeClr val="bg1"/>
                    </a:solidFill>
                  </a:rPr>
                  <a:t>Inclusive Economy and…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99D9D6-2A3D-6499-9E8C-B40F6F1CA402}"/>
                </a:ext>
              </a:extLst>
            </p:cNvPr>
            <p:cNvGrpSpPr/>
            <p:nvPr/>
          </p:nvGrpSpPr>
          <p:grpSpPr>
            <a:xfrm>
              <a:off x="6796531" y="2279656"/>
              <a:ext cx="2810446" cy="2821761"/>
              <a:chOff x="10386367" y="818220"/>
              <a:chExt cx="1944112" cy="1944112"/>
            </a:xfrm>
            <a:solidFill>
              <a:srgbClr val="099B39">
                <a:alpha val="78000"/>
              </a:srgbClr>
            </a:solidFill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E25B31E-F204-8ABC-3AA1-C43C9421F0BE}"/>
                  </a:ext>
                </a:extLst>
              </p:cNvPr>
              <p:cNvSpPr/>
              <p:nvPr/>
            </p:nvSpPr>
            <p:spPr>
              <a:xfrm>
                <a:off x="10386367" y="818220"/>
                <a:ext cx="1944112" cy="1944112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ctr"/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Oval 4">
                <a:extLst>
                  <a:ext uri="{FF2B5EF4-FFF2-40B4-BE49-F238E27FC236}">
                    <a16:creationId xmlns:a16="http://schemas.microsoft.com/office/drawing/2014/main" id="{09E7BB95-CE81-59CE-15AC-655282F93E18}"/>
                  </a:ext>
                </a:extLst>
              </p:cNvPr>
              <p:cNvSpPr txBox="1"/>
              <p:nvPr/>
            </p:nvSpPr>
            <p:spPr>
              <a:xfrm>
                <a:off x="10593919" y="1334365"/>
                <a:ext cx="1529008" cy="87485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200" kern="1200" dirty="0">
                    <a:solidFill>
                      <a:schemeClr val="bg1"/>
                    </a:solidFill>
                  </a:rPr>
                  <a:t>Climate Action Group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A80071E-5A8D-DEE3-9F32-E3B80D791E71}"/>
                </a:ext>
              </a:extLst>
            </p:cNvPr>
            <p:cNvGrpSpPr/>
            <p:nvPr/>
          </p:nvGrpSpPr>
          <p:grpSpPr>
            <a:xfrm>
              <a:off x="1911042" y="2582087"/>
              <a:ext cx="2938258" cy="2940984"/>
              <a:chOff x="1203144" y="2561429"/>
              <a:chExt cx="3167277" cy="313983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8082F3A-3544-BD5B-0E2C-BC0370D16C34}"/>
                  </a:ext>
                </a:extLst>
              </p:cNvPr>
              <p:cNvSpPr/>
              <p:nvPr/>
            </p:nvSpPr>
            <p:spPr>
              <a:xfrm>
                <a:off x="1203144" y="2561429"/>
                <a:ext cx="3167277" cy="3139835"/>
              </a:xfrm>
              <a:prstGeom prst="ellipse">
                <a:avLst/>
              </a:prstGeom>
              <a:solidFill>
                <a:srgbClr val="C21277">
                  <a:alpha val="66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ctr"/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Oval 4">
                <a:extLst>
                  <a:ext uri="{FF2B5EF4-FFF2-40B4-BE49-F238E27FC236}">
                    <a16:creationId xmlns:a16="http://schemas.microsoft.com/office/drawing/2014/main" id="{442E64A5-C25E-DAF2-8254-01971055B188}"/>
                  </a:ext>
                </a:extLst>
              </p:cNvPr>
              <p:cNvSpPr txBox="1"/>
              <p:nvPr/>
            </p:nvSpPr>
            <p:spPr>
              <a:xfrm>
                <a:off x="1929658" y="4142348"/>
                <a:ext cx="1529008" cy="87485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200" dirty="0">
                    <a:solidFill>
                      <a:schemeClr val="bg1"/>
                    </a:solidFill>
                  </a:rPr>
                  <a:t>Population Wellbeing Delivery Group</a:t>
                </a:r>
                <a:endParaRPr lang="en-GB" sz="1200" kern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AE897D47-1ED1-BFF7-E401-DEF909341108}"/>
                </a:ext>
              </a:extLst>
            </p:cNvPr>
            <p:cNvSpPr txBox="1"/>
            <p:nvPr/>
          </p:nvSpPr>
          <p:spPr>
            <a:xfrm>
              <a:off x="2456199" y="3095724"/>
              <a:ext cx="1529008" cy="87485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>
                  <a:solidFill>
                    <a:schemeClr val="bg1"/>
                  </a:solidFill>
                </a:rPr>
                <a:t>Health Equity Town Partnership</a:t>
              </a:r>
            </a:p>
          </p:txBody>
        </p:sp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5050C625-5A75-0408-112B-B547424FEA4A}"/>
                </a:ext>
              </a:extLst>
            </p:cNvPr>
            <p:cNvSpPr txBox="1"/>
            <p:nvPr/>
          </p:nvSpPr>
          <p:spPr>
            <a:xfrm>
              <a:off x="3042129" y="3543504"/>
              <a:ext cx="1222384" cy="87485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>
                  <a:solidFill>
                    <a:schemeClr val="bg1"/>
                  </a:solidFill>
                </a:rPr>
                <a:t>Health and Wellbeing Board</a:t>
              </a:r>
            </a:p>
          </p:txBody>
        </p:sp>
        <p:sp>
          <p:nvSpPr>
            <p:cNvPr id="13" name="Oval 4">
              <a:extLst>
                <a:ext uri="{FF2B5EF4-FFF2-40B4-BE49-F238E27FC236}">
                  <a16:creationId xmlns:a16="http://schemas.microsoft.com/office/drawing/2014/main" id="{7CF27591-50FF-99FE-4DC9-938571F87210}"/>
                </a:ext>
              </a:extLst>
            </p:cNvPr>
            <p:cNvSpPr txBox="1"/>
            <p:nvPr/>
          </p:nvSpPr>
          <p:spPr>
            <a:xfrm>
              <a:off x="2314698" y="3563668"/>
              <a:ext cx="700244" cy="87485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>
                  <a:solidFill>
                    <a:schemeClr val="bg1"/>
                  </a:solidFill>
                </a:rPr>
                <a:t>Place Board</a:t>
              </a:r>
            </a:p>
          </p:txBody>
        </p:sp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E0D341E0-D019-5188-91EC-97F452362F72}"/>
                </a:ext>
              </a:extLst>
            </p:cNvPr>
            <p:cNvSpPr txBox="1"/>
            <p:nvPr/>
          </p:nvSpPr>
          <p:spPr>
            <a:xfrm>
              <a:off x="4717126" y="5388203"/>
              <a:ext cx="1150084" cy="69124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>
                  <a:solidFill>
                    <a:schemeClr val="bg1"/>
                  </a:solidFill>
                </a:rPr>
                <a:t>Education and Learning Reset Partnersh</a:t>
              </a:r>
              <a:r>
                <a:rPr lang="en-GB" sz="1200" dirty="0">
                  <a:solidFill>
                    <a:schemeClr val="bg1"/>
                  </a:solidFill>
                </a:rPr>
                <a:t>ip</a:t>
              </a:r>
              <a:endParaRPr lang="en-GB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90C54242-7275-F15C-1ABE-1D163470EA73}"/>
                </a:ext>
              </a:extLst>
            </p:cNvPr>
            <p:cNvSpPr txBox="1"/>
            <p:nvPr/>
          </p:nvSpPr>
          <p:spPr>
            <a:xfrm>
              <a:off x="3508021" y="372773"/>
              <a:ext cx="1512983" cy="91571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>
                  <a:solidFill>
                    <a:schemeClr val="bg1"/>
                  </a:solidFill>
                </a:rPr>
                <a:t>Fairness Taskforce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7E87CD3-F13E-AB4F-0058-C9F9C5A33CCD}"/>
                </a:ext>
              </a:extLst>
            </p:cNvPr>
            <p:cNvSpPr/>
            <p:nvPr/>
          </p:nvSpPr>
          <p:spPr>
            <a:xfrm>
              <a:off x="4146246" y="1579544"/>
              <a:ext cx="3198461" cy="3308065"/>
            </a:xfrm>
            <a:prstGeom prst="ellipse">
              <a:avLst/>
            </a:prstGeom>
            <a:solidFill>
              <a:srgbClr val="5E2469">
                <a:alpha val="78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Oval 4">
              <a:extLst>
                <a:ext uri="{FF2B5EF4-FFF2-40B4-BE49-F238E27FC236}">
                  <a16:creationId xmlns:a16="http://schemas.microsoft.com/office/drawing/2014/main" id="{139C1417-C019-F00E-308B-C777FB2D3D61}"/>
                </a:ext>
              </a:extLst>
            </p:cNvPr>
            <p:cNvSpPr txBox="1"/>
            <p:nvPr/>
          </p:nvSpPr>
          <p:spPr>
            <a:xfrm>
              <a:off x="4310805" y="2357197"/>
              <a:ext cx="2856996" cy="148862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>
                  <a:solidFill>
                    <a:schemeClr val="bg1"/>
                  </a:solidFill>
                </a:rPr>
                <a:t>Luton 2040 Partnership</a:t>
              </a: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3A52265F-D86E-E2A7-E99A-EBCEE94B5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61" y="509372"/>
            <a:ext cx="2576656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Governance</a:t>
            </a:r>
            <a:br>
              <a:rPr lang="en-US" sz="4000" dirty="0"/>
            </a:br>
            <a:r>
              <a:rPr lang="en-US" sz="4000" dirty="0"/>
              <a:t>Groups</a:t>
            </a:r>
          </a:p>
        </p:txBody>
      </p:sp>
    </p:spTree>
    <p:extLst>
      <p:ext uri="{BB962C8B-B14F-4D97-AF65-F5344CB8AC3E}">
        <p14:creationId xmlns:p14="http://schemas.microsoft.com/office/powerpoint/2010/main" val="870882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4D30C-34E3-56BD-7B1D-F9573C6F6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to Luton 2040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55560-5ECB-AAD5-4BAA-B57BF0AEE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4362"/>
            <a:ext cx="9399104" cy="4351338"/>
          </a:xfrm>
        </p:spPr>
        <p:txBody>
          <a:bodyPr>
            <a:noAutofit/>
          </a:bodyPr>
          <a:lstStyle/>
          <a:p>
            <a:pPr marL="0" indent="0" hangingPunct="0">
              <a:lnSpc>
                <a:spcPct val="100000"/>
              </a:lnSpc>
              <a:buNone/>
            </a:pPr>
            <a:r>
              <a:rPr lang="en-GB" sz="2400" spc="100" dirty="0"/>
              <a:t>To implement the council’s </a:t>
            </a:r>
          </a:p>
          <a:p>
            <a:pPr marL="457200" lvl="1" indent="0" hangingPunct="0">
              <a:lnSpc>
                <a:spcPct val="100000"/>
              </a:lnSpc>
              <a:buNone/>
            </a:pPr>
            <a:r>
              <a:rPr lang="en-GB" b="1" spc="100" dirty="0">
                <a:solidFill>
                  <a:srgbClr val="C21277"/>
                </a:solidFill>
              </a:rPr>
              <a:t>1. strategic framework</a:t>
            </a:r>
            <a:r>
              <a:rPr lang="en-GB" spc="100" dirty="0"/>
              <a:t>, </a:t>
            </a:r>
          </a:p>
          <a:p>
            <a:pPr marL="0" lvl="1" indent="0" hangingPunc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GB" spc="100" dirty="0"/>
              <a:t>starting with adoption of the new</a:t>
            </a:r>
          </a:p>
          <a:p>
            <a:pPr marL="457200" lvl="1" indent="0" hangingPunct="0">
              <a:lnSpc>
                <a:spcPct val="100000"/>
              </a:lnSpc>
              <a:buNone/>
            </a:pPr>
            <a:r>
              <a:rPr lang="en-GB" b="1" spc="100" dirty="0">
                <a:solidFill>
                  <a:srgbClr val="C21277"/>
                </a:solidFill>
              </a:rPr>
              <a:t>2. planning and reporting cycle </a:t>
            </a:r>
          </a:p>
          <a:p>
            <a:pPr marL="0" lvl="1" indent="0" hangingPunc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GB" spc="100" dirty="0"/>
              <a:t>and agree a set of quarterly </a:t>
            </a:r>
          </a:p>
          <a:p>
            <a:pPr marL="457200" lvl="1" indent="0" hangingPunct="0">
              <a:lnSpc>
                <a:spcPct val="100000"/>
              </a:lnSpc>
              <a:buNone/>
            </a:pPr>
            <a:r>
              <a:rPr lang="en-GB" b="1" spc="100" dirty="0">
                <a:solidFill>
                  <a:srgbClr val="C21277"/>
                </a:solidFill>
              </a:rPr>
              <a:t>3. performance measures </a:t>
            </a:r>
          </a:p>
          <a:p>
            <a:pPr marL="0" lvl="0" indent="0" hangingPunct="0">
              <a:lnSpc>
                <a:spcPct val="100000"/>
              </a:lnSpc>
              <a:buNone/>
            </a:pPr>
            <a:r>
              <a:rPr lang="en-GB" sz="2400" spc="100" dirty="0"/>
              <a:t>To lead the system by agreeing a set of</a:t>
            </a:r>
          </a:p>
          <a:p>
            <a:pPr marL="0" lvl="0" indent="0" hangingPunct="0">
              <a:lnSpc>
                <a:spcPct val="100000"/>
              </a:lnSpc>
              <a:buNone/>
            </a:pPr>
            <a:r>
              <a:rPr lang="en-GB" sz="2400" b="1" spc="100" dirty="0">
                <a:solidFill>
                  <a:srgbClr val="C21277"/>
                </a:solidFill>
              </a:rPr>
              <a:t>       4. system-wide 2040 measures </a:t>
            </a:r>
            <a:r>
              <a:rPr lang="en-GB" sz="2400" spc="100" dirty="0"/>
              <a:t>and outcomes </a:t>
            </a:r>
          </a:p>
          <a:p>
            <a:pPr marL="0" lvl="0" indent="0" hangingPunct="0">
              <a:lnSpc>
                <a:spcPct val="100000"/>
              </a:lnSpc>
              <a:buNone/>
            </a:pPr>
            <a:r>
              <a:rPr lang="en-GB" sz="2400" spc="100" dirty="0"/>
              <a:t>To review the proposed governance structure for Luton 2040, including the </a:t>
            </a:r>
          </a:p>
          <a:p>
            <a:pPr marL="0" lvl="0" indent="0" hangingPunct="0">
              <a:lnSpc>
                <a:spcPct val="100000"/>
              </a:lnSpc>
              <a:buNone/>
            </a:pPr>
            <a:r>
              <a:rPr lang="en-GB" sz="2400" b="1" spc="100" dirty="0">
                <a:solidFill>
                  <a:srgbClr val="C21277"/>
                </a:solidFill>
              </a:rPr>
              <a:t>        5. establishment of the Luton 2040 Partnership.</a:t>
            </a:r>
            <a:endParaRPr lang="en-US" sz="2400" b="1" spc="100" dirty="0">
              <a:solidFill>
                <a:srgbClr val="C212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00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272A-FD2E-687A-035B-4C5A7BB97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7317" y="3530596"/>
            <a:ext cx="9144000" cy="2387600"/>
          </a:xfrm>
        </p:spPr>
        <p:txBody>
          <a:bodyPr/>
          <a:lstStyle/>
          <a:p>
            <a:r>
              <a:rPr lang="en-US" dirty="0"/>
              <a:t>Questions and comments</a:t>
            </a:r>
          </a:p>
        </p:txBody>
      </p:sp>
    </p:spTree>
    <p:extLst>
      <p:ext uri="{BB962C8B-B14F-4D97-AF65-F5344CB8AC3E}">
        <p14:creationId xmlns:p14="http://schemas.microsoft.com/office/powerpoint/2010/main" val="172585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4D30C-34E3-56BD-7B1D-F9573C6F6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OSB to recommend that we…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55560-5ECB-AAD5-4BAA-B57BF0AEE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4362"/>
            <a:ext cx="9399104" cy="4351338"/>
          </a:xfrm>
        </p:spPr>
        <p:txBody>
          <a:bodyPr>
            <a:noAutofit/>
          </a:bodyPr>
          <a:lstStyle/>
          <a:p>
            <a:pPr marL="0" indent="0" hangingPunct="0">
              <a:lnSpc>
                <a:spcPct val="100000"/>
              </a:lnSpc>
              <a:buNone/>
            </a:pPr>
            <a:r>
              <a:rPr lang="en-GB" sz="2400" spc="100" dirty="0"/>
              <a:t>…implement the council’s </a:t>
            </a:r>
          </a:p>
          <a:p>
            <a:pPr marL="457200" lvl="1" indent="0" hangingPunct="0">
              <a:lnSpc>
                <a:spcPct val="100000"/>
              </a:lnSpc>
              <a:buNone/>
            </a:pPr>
            <a:r>
              <a:rPr lang="en-GB" b="1" spc="100" dirty="0">
                <a:solidFill>
                  <a:srgbClr val="C21277"/>
                </a:solidFill>
              </a:rPr>
              <a:t>1. strategic framework</a:t>
            </a:r>
            <a:r>
              <a:rPr lang="en-GB" spc="100" dirty="0"/>
              <a:t>, </a:t>
            </a:r>
          </a:p>
          <a:p>
            <a:pPr marL="0" lvl="1" indent="0" hangingPunc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GB" spc="100" dirty="0"/>
              <a:t>starting with adoption of the new</a:t>
            </a:r>
          </a:p>
          <a:p>
            <a:pPr marL="457200" lvl="1" indent="0" hangingPunct="0">
              <a:lnSpc>
                <a:spcPct val="100000"/>
              </a:lnSpc>
              <a:buNone/>
            </a:pPr>
            <a:r>
              <a:rPr lang="en-GB" b="1" spc="100" dirty="0">
                <a:solidFill>
                  <a:srgbClr val="C21277"/>
                </a:solidFill>
              </a:rPr>
              <a:t>2. planning and reporting cycle </a:t>
            </a:r>
          </a:p>
          <a:p>
            <a:pPr marL="0" lvl="1" indent="0" hangingPunc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GB" spc="100" dirty="0"/>
              <a:t>Agree a set of quarterly </a:t>
            </a:r>
          </a:p>
          <a:p>
            <a:pPr marL="457200" lvl="1" indent="0" hangingPunct="0">
              <a:lnSpc>
                <a:spcPct val="100000"/>
              </a:lnSpc>
              <a:buNone/>
            </a:pPr>
            <a:r>
              <a:rPr lang="en-GB" b="1" spc="100" dirty="0">
                <a:solidFill>
                  <a:srgbClr val="C21277"/>
                </a:solidFill>
              </a:rPr>
              <a:t>3. performance measures </a:t>
            </a:r>
          </a:p>
          <a:p>
            <a:pPr marL="0" lvl="0" indent="0" hangingPunct="0">
              <a:lnSpc>
                <a:spcPct val="100000"/>
              </a:lnSpc>
              <a:buNone/>
            </a:pPr>
            <a:r>
              <a:rPr lang="en-GB" sz="2400" spc="100" dirty="0"/>
              <a:t>support the leadership of the system by agreeing a set of</a:t>
            </a:r>
          </a:p>
          <a:p>
            <a:pPr marL="0" lvl="0" indent="0" hangingPunct="0">
              <a:lnSpc>
                <a:spcPct val="100000"/>
              </a:lnSpc>
              <a:buNone/>
            </a:pPr>
            <a:r>
              <a:rPr lang="en-GB" sz="2400" b="1" spc="100" dirty="0">
                <a:solidFill>
                  <a:srgbClr val="C21277"/>
                </a:solidFill>
              </a:rPr>
              <a:t>       4. system-wide 2040 measures </a:t>
            </a:r>
            <a:r>
              <a:rPr lang="en-GB" sz="2400" spc="100" dirty="0"/>
              <a:t>and outcomes </a:t>
            </a:r>
          </a:p>
          <a:p>
            <a:pPr marL="0" lvl="0" indent="0" hangingPunct="0">
              <a:lnSpc>
                <a:spcPct val="100000"/>
              </a:lnSpc>
              <a:buNone/>
            </a:pPr>
            <a:r>
              <a:rPr lang="en-GB" sz="2400" spc="100" dirty="0"/>
              <a:t>implement the proposed governance structure for Luton 2040, including the </a:t>
            </a:r>
          </a:p>
          <a:p>
            <a:pPr marL="0" lvl="0" indent="0" hangingPunct="0">
              <a:lnSpc>
                <a:spcPct val="100000"/>
              </a:lnSpc>
              <a:buNone/>
            </a:pPr>
            <a:r>
              <a:rPr lang="en-GB" sz="2400" b="1" spc="100" dirty="0">
                <a:solidFill>
                  <a:srgbClr val="C21277"/>
                </a:solidFill>
              </a:rPr>
              <a:t>        5. establishment of the Luton 2040 Partnership.</a:t>
            </a:r>
            <a:endParaRPr lang="en-US" sz="2400" b="1" spc="100" dirty="0">
              <a:solidFill>
                <a:srgbClr val="C212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33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E90876D-D4AF-AFB3-D50F-D8E4B05970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62445"/>
              </p:ext>
            </p:extLst>
          </p:nvPr>
        </p:nvGraphicFramePr>
        <p:xfrm>
          <a:off x="186686" y="446050"/>
          <a:ext cx="12005314" cy="6982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62591" imgH="5346481" progId="AcroExch.Document.DC">
                  <p:embed/>
                </p:oleObj>
              </mc:Choice>
              <mc:Fallback>
                <p:oleObj name="Acrobat Document" r:id="rId2" imgW="7562591" imgH="534648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6686" y="446050"/>
                        <a:ext cx="12005314" cy="698284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86E59D0-BC5E-0F7B-A38B-0FC5A96F9276}"/>
              </a:ext>
            </a:extLst>
          </p:cNvPr>
          <p:cNvSpPr/>
          <p:nvPr/>
        </p:nvSpPr>
        <p:spPr>
          <a:xfrm>
            <a:off x="7281746" y="691376"/>
            <a:ext cx="4427034" cy="1048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B4D30C-34E3-56BD-7B1D-F9573C6F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577" y="189571"/>
            <a:ext cx="446337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Strategic Framework</a:t>
            </a:r>
          </a:p>
        </p:txBody>
      </p:sp>
      <p:pic>
        <p:nvPicPr>
          <p:cNvPr id="8" name="Picture 7" descr="A colorful text with black and purple letters&#10;&#10;Description automatically generated">
            <a:extLst>
              <a:ext uri="{FF2B5EF4-FFF2-40B4-BE49-F238E27FC236}">
                <a16:creationId xmlns:a16="http://schemas.microsoft.com/office/drawing/2014/main" id="{A098E125-54CB-A371-67E6-05661D88F6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24" y="434899"/>
            <a:ext cx="1693543" cy="9532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B41EEE-ED20-BC2F-41A7-F0B4084C31CB}"/>
              </a:ext>
            </a:extLst>
          </p:cNvPr>
          <p:cNvSpPr/>
          <p:nvPr/>
        </p:nvSpPr>
        <p:spPr>
          <a:xfrm>
            <a:off x="-104079" y="5887843"/>
            <a:ext cx="12994888" cy="1541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239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F144CD15-6F62-D441-4596-8D858078AE01}"/>
              </a:ext>
            </a:extLst>
          </p:cNvPr>
          <p:cNvGrpSpPr/>
          <p:nvPr/>
        </p:nvGrpSpPr>
        <p:grpSpPr>
          <a:xfrm>
            <a:off x="4035617" y="682360"/>
            <a:ext cx="5299859" cy="5902871"/>
            <a:chOff x="3326986" y="327895"/>
            <a:chExt cx="5299859" cy="590287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12B3DC8-36EA-CD53-8378-1A83864914B3}"/>
                </a:ext>
              </a:extLst>
            </p:cNvPr>
            <p:cNvSpPr/>
            <p:nvPr/>
          </p:nvSpPr>
          <p:spPr>
            <a:xfrm>
              <a:off x="5658444" y="3242680"/>
              <a:ext cx="2968401" cy="2988086"/>
            </a:xfrm>
            <a:prstGeom prst="ellipse">
              <a:avLst/>
            </a:prstGeom>
            <a:solidFill>
              <a:srgbClr val="00A9A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85 Plans and 55 policies 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4FD40EE-B8D9-A2C9-F8BB-6086A0032BC1}"/>
                </a:ext>
              </a:extLst>
            </p:cNvPr>
            <p:cNvSpPr/>
            <p:nvPr/>
          </p:nvSpPr>
          <p:spPr>
            <a:xfrm>
              <a:off x="4638822" y="2146325"/>
              <a:ext cx="2103897" cy="2026920"/>
            </a:xfrm>
            <a:prstGeom prst="ellipse">
              <a:avLst/>
            </a:prstGeom>
            <a:solidFill>
              <a:srgbClr val="9DD7D8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6 strategies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8B36BC1-3EBE-DD47-E5FD-09EA934C949D}"/>
                </a:ext>
              </a:extLst>
            </p:cNvPr>
            <p:cNvSpPr/>
            <p:nvPr/>
          </p:nvSpPr>
          <p:spPr>
            <a:xfrm>
              <a:off x="4016185" y="1251499"/>
              <a:ext cx="1465046" cy="1444256"/>
            </a:xfrm>
            <a:prstGeom prst="ellipse">
              <a:avLst/>
            </a:prstGeom>
            <a:solidFill>
              <a:srgbClr val="156082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 </a:t>
              </a:r>
              <a:r>
                <a:rPr lang="en-GB" sz="1400" dirty="0"/>
                <a:t>Corporate</a:t>
              </a:r>
              <a:r>
                <a:rPr lang="en-GB" dirty="0"/>
                <a:t> plan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AC9EF85-E588-1EA8-914E-A20787A6C8D6}"/>
                </a:ext>
              </a:extLst>
            </p:cNvPr>
            <p:cNvSpPr/>
            <p:nvPr/>
          </p:nvSpPr>
          <p:spPr>
            <a:xfrm>
              <a:off x="3326986" y="327895"/>
              <a:ext cx="1465046" cy="1444256"/>
            </a:xfrm>
            <a:prstGeom prst="ellipse">
              <a:avLst/>
            </a:prstGeom>
            <a:solidFill>
              <a:srgbClr val="C2127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1 Vision</a:t>
              </a: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90AAF8AA-4CB8-D4FB-E2A5-FB1FB1D0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957" y="538224"/>
            <a:ext cx="2806147" cy="1818430"/>
          </a:xfrm>
        </p:spPr>
        <p:txBody>
          <a:bodyPr>
            <a:normAutofit/>
          </a:bodyPr>
          <a:lstStyle/>
          <a:p>
            <a:r>
              <a:rPr lang="en-GB" dirty="0"/>
              <a:t>Strategic</a:t>
            </a:r>
            <a:br>
              <a:rPr lang="en-GB" dirty="0"/>
            </a:br>
            <a:r>
              <a:rPr lang="en-GB" dirty="0"/>
              <a:t>Framework</a:t>
            </a:r>
          </a:p>
        </p:txBody>
      </p:sp>
    </p:spTree>
    <p:extLst>
      <p:ext uri="{BB962C8B-B14F-4D97-AF65-F5344CB8AC3E}">
        <p14:creationId xmlns:p14="http://schemas.microsoft.com/office/powerpoint/2010/main" val="383172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4C1059-2B17-225E-A43B-36917E6EB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04" y="1139004"/>
            <a:ext cx="2232928" cy="531029"/>
          </a:xfrm>
        </p:spPr>
        <p:txBody>
          <a:bodyPr>
            <a:normAutofit/>
          </a:bodyPr>
          <a:lstStyle/>
          <a:p>
            <a:pPr marL="0" indent="0" hangingPunct="0">
              <a:spcAft>
                <a:spcPts val="1200"/>
              </a:spcAft>
              <a:buNone/>
            </a:pPr>
            <a:r>
              <a:rPr lang="en-GB" sz="2600" spc="100" dirty="0"/>
              <a:t>Every 4 years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1197476-E203-9582-9635-652D1FFE5B86}"/>
              </a:ext>
            </a:extLst>
          </p:cNvPr>
          <p:cNvSpPr txBox="1">
            <a:spLocks/>
          </p:cNvSpPr>
          <p:nvPr/>
        </p:nvSpPr>
        <p:spPr>
          <a:xfrm>
            <a:off x="8882702" y="889862"/>
            <a:ext cx="2968401" cy="884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2600" spc="100" dirty="0"/>
              <a:t>Annual 2040 Progress Report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A13DB27-FCFF-8600-0E70-934FF12E1AD4}"/>
              </a:ext>
            </a:extLst>
          </p:cNvPr>
          <p:cNvSpPr txBox="1">
            <a:spLocks/>
          </p:cNvSpPr>
          <p:nvPr/>
        </p:nvSpPr>
        <p:spPr>
          <a:xfrm>
            <a:off x="769134" y="2198964"/>
            <a:ext cx="2660583" cy="759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2600" spc="100" dirty="0"/>
              <a:t>Every 4 years in response to elected manifesto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51BB02-2916-EA3E-1B77-DD9A84A920EB}"/>
              </a:ext>
            </a:extLst>
          </p:cNvPr>
          <p:cNvSpPr txBox="1">
            <a:spLocks/>
          </p:cNvSpPr>
          <p:nvPr/>
        </p:nvSpPr>
        <p:spPr>
          <a:xfrm>
            <a:off x="8882702" y="1924009"/>
            <a:ext cx="2471097" cy="71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2600" spc="100" dirty="0"/>
              <a:t>Annual council Report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C7F16F-C838-97E8-4531-12DBC3E53BBE}"/>
              </a:ext>
            </a:extLst>
          </p:cNvPr>
          <p:cNvSpPr txBox="1">
            <a:spLocks/>
          </p:cNvSpPr>
          <p:nvPr/>
        </p:nvSpPr>
        <p:spPr>
          <a:xfrm>
            <a:off x="785487" y="3240077"/>
            <a:ext cx="2660583" cy="759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2600" spc="100" dirty="0"/>
              <a:t>Every 4 years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81C077-ACBA-733C-1AF2-1717DFDA58EB}"/>
              </a:ext>
            </a:extLst>
          </p:cNvPr>
          <p:cNvSpPr txBox="1">
            <a:spLocks/>
          </p:cNvSpPr>
          <p:nvPr/>
        </p:nvSpPr>
        <p:spPr>
          <a:xfrm>
            <a:off x="806418" y="4995061"/>
            <a:ext cx="2660583" cy="759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2600" spc="100" dirty="0"/>
              <a:t>Every year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144CD15-6F62-D441-4596-8D858078AE01}"/>
              </a:ext>
            </a:extLst>
          </p:cNvPr>
          <p:cNvGrpSpPr/>
          <p:nvPr/>
        </p:nvGrpSpPr>
        <p:grpSpPr>
          <a:xfrm>
            <a:off x="3446070" y="682360"/>
            <a:ext cx="5299859" cy="6037702"/>
            <a:chOff x="3326986" y="327895"/>
            <a:chExt cx="5299859" cy="60377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12B3DC8-36EA-CD53-8378-1A83864914B3}"/>
                </a:ext>
              </a:extLst>
            </p:cNvPr>
            <p:cNvSpPr/>
            <p:nvPr/>
          </p:nvSpPr>
          <p:spPr>
            <a:xfrm>
              <a:off x="5658444" y="3242680"/>
              <a:ext cx="2968401" cy="2988086"/>
            </a:xfrm>
            <a:prstGeom prst="ellipse">
              <a:avLst/>
            </a:prstGeom>
            <a:solidFill>
              <a:srgbClr val="00A9A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85 Plans and 55 policies 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4FD40EE-B8D9-A2C9-F8BB-6086A0032BC1}"/>
                </a:ext>
              </a:extLst>
            </p:cNvPr>
            <p:cNvSpPr/>
            <p:nvPr/>
          </p:nvSpPr>
          <p:spPr>
            <a:xfrm>
              <a:off x="4638822" y="2146325"/>
              <a:ext cx="2103897" cy="2026920"/>
            </a:xfrm>
            <a:prstGeom prst="ellipse">
              <a:avLst/>
            </a:prstGeom>
            <a:solidFill>
              <a:srgbClr val="9DD7D8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6 strategies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8B36BC1-3EBE-DD47-E5FD-09EA934C949D}"/>
                </a:ext>
              </a:extLst>
            </p:cNvPr>
            <p:cNvSpPr/>
            <p:nvPr/>
          </p:nvSpPr>
          <p:spPr>
            <a:xfrm>
              <a:off x="4016185" y="1251499"/>
              <a:ext cx="1465046" cy="1444256"/>
            </a:xfrm>
            <a:prstGeom prst="ellipse">
              <a:avLst/>
            </a:prstGeom>
            <a:solidFill>
              <a:srgbClr val="156082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 </a:t>
              </a:r>
              <a:r>
                <a:rPr lang="en-GB" sz="1400" dirty="0"/>
                <a:t>Corporate</a:t>
              </a:r>
              <a:r>
                <a:rPr lang="en-GB" dirty="0"/>
                <a:t> plan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AC9EF85-E588-1EA8-914E-A20787A6C8D6}"/>
                </a:ext>
              </a:extLst>
            </p:cNvPr>
            <p:cNvSpPr/>
            <p:nvPr/>
          </p:nvSpPr>
          <p:spPr>
            <a:xfrm>
              <a:off x="3326986" y="327895"/>
              <a:ext cx="1465046" cy="1444256"/>
            </a:xfrm>
            <a:prstGeom prst="ellipse">
              <a:avLst/>
            </a:prstGeom>
            <a:solidFill>
              <a:srgbClr val="C2127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1 Vision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2BCC3C-80BF-6091-F766-D8229922F275}"/>
                </a:ext>
              </a:extLst>
            </p:cNvPr>
            <p:cNvSpPr/>
            <p:nvPr/>
          </p:nvSpPr>
          <p:spPr>
            <a:xfrm>
              <a:off x="4699656" y="4150675"/>
              <a:ext cx="1578545" cy="1177208"/>
            </a:xfrm>
            <a:prstGeom prst="ellipse">
              <a:avLst/>
            </a:prstGeom>
            <a:solidFill>
              <a:srgbClr val="119D49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Budget Setting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351D058-6D11-8A85-BC39-6A0FA374EEFF}"/>
                </a:ext>
              </a:extLst>
            </p:cNvPr>
            <p:cNvSpPr/>
            <p:nvPr/>
          </p:nvSpPr>
          <p:spPr>
            <a:xfrm>
              <a:off x="4737774" y="5188389"/>
              <a:ext cx="1578545" cy="1177208"/>
            </a:xfrm>
            <a:prstGeom prst="ellipse">
              <a:avLst/>
            </a:prstGeom>
            <a:solidFill>
              <a:srgbClr val="119D49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Service Plans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1D58F20-E966-AECE-EA1A-FABBA3ACCADA}"/>
                </a:ext>
              </a:extLst>
            </p:cNvPr>
            <p:cNvSpPr/>
            <p:nvPr/>
          </p:nvSpPr>
          <p:spPr>
            <a:xfrm>
              <a:off x="3347917" y="4516207"/>
              <a:ext cx="1746237" cy="1609135"/>
            </a:xfrm>
            <a:prstGeom prst="ellipse">
              <a:avLst/>
            </a:prstGeom>
            <a:solidFill>
              <a:srgbClr val="119D49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Corporate Delivery Plan</a:t>
              </a: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3EA31CF-E2A4-743C-63E1-C977CFA86A26}"/>
              </a:ext>
            </a:extLst>
          </p:cNvPr>
          <p:cNvSpPr txBox="1">
            <a:spLocks/>
          </p:cNvSpPr>
          <p:nvPr/>
        </p:nvSpPr>
        <p:spPr>
          <a:xfrm>
            <a:off x="8882702" y="2883009"/>
            <a:ext cx="2471097" cy="71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2600" spc="100" dirty="0"/>
              <a:t>Annual Strategy Progress Reports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D540AAA-933B-67C3-FED9-64BC275E7C9C}"/>
              </a:ext>
            </a:extLst>
          </p:cNvPr>
          <p:cNvSpPr txBox="1">
            <a:spLocks/>
          </p:cNvSpPr>
          <p:nvPr/>
        </p:nvSpPr>
        <p:spPr>
          <a:xfrm>
            <a:off x="8882702" y="4790301"/>
            <a:ext cx="2968401" cy="884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2600" spc="100" dirty="0"/>
              <a:t>Quarterly corporate performance, finance and delivery reports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C9245CD-2DD8-1312-9393-725553DB32FB}"/>
              </a:ext>
            </a:extLst>
          </p:cNvPr>
          <p:cNvSpPr txBox="1">
            <a:spLocks/>
          </p:cNvSpPr>
          <p:nvPr/>
        </p:nvSpPr>
        <p:spPr>
          <a:xfrm>
            <a:off x="802438" y="342467"/>
            <a:ext cx="2446422" cy="863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3200" b="1" spc="100" dirty="0">
                <a:solidFill>
                  <a:srgbClr val="C21277"/>
                </a:solidFill>
              </a:rPr>
              <a:t>Frequency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1786A05-E865-1885-57EF-95B38859842D}"/>
              </a:ext>
            </a:extLst>
          </p:cNvPr>
          <p:cNvSpPr txBox="1">
            <a:spLocks/>
          </p:cNvSpPr>
          <p:nvPr/>
        </p:nvSpPr>
        <p:spPr>
          <a:xfrm>
            <a:off x="8864187" y="391816"/>
            <a:ext cx="2446422" cy="863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3200" b="1" spc="100" dirty="0">
                <a:solidFill>
                  <a:srgbClr val="C21277"/>
                </a:solidFill>
              </a:rPr>
              <a:t>Reporting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E61705D-2F6E-1920-D1F2-75D3EBDD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457" y="272769"/>
            <a:ext cx="2839115" cy="202692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Planning and reporting cycle</a:t>
            </a:r>
          </a:p>
        </p:txBody>
      </p:sp>
    </p:spTree>
    <p:extLst>
      <p:ext uri="{BB962C8B-B14F-4D97-AF65-F5344CB8AC3E}">
        <p14:creationId xmlns:p14="http://schemas.microsoft.com/office/powerpoint/2010/main" val="150316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92BE84C-D57C-32F2-96C3-6EF3716EF7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1240036"/>
              </p:ext>
            </p:extLst>
          </p:nvPr>
        </p:nvGraphicFramePr>
        <p:xfrm>
          <a:off x="386351" y="552562"/>
          <a:ext cx="6810036" cy="5752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0C03AF21-3734-8F1D-10C6-CE863F56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15694" cy="1325563"/>
          </a:xfrm>
        </p:spPr>
        <p:txBody>
          <a:bodyPr/>
          <a:lstStyle/>
          <a:p>
            <a:r>
              <a:rPr lang="en-GB" dirty="0"/>
              <a:t>Measures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6E29A01-1EDF-6AAB-303B-058BDDAD3BEC}"/>
              </a:ext>
            </a:extLst>
          </p:cNvPr>
          <p:cNvGrpSpPr/>
          <p:nvPr/>
        </p:nvGrpSpPr>
        <p:grpSpPr>
          <a:xfrm>
            <a:off x="4757512" y="365125"/>
            <a:ext cx="5299859" cy="5902871"/>
            <a:chOff x="3326986" y="327895"/>
            <a:chExt cx="5299859" cy="590287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1014662-ED1F-08FD-D84A-76BB9DA098EF}"/>
                </a:ext>
              </a:extLst>
            </p:cNvPr>
            <p:cNvSpPr/>
            <p:nvPr/>
          </p:nvSpPr>
          <p:spPr>
            <a:xfrm>
              <a:off x="5658444" y="3242680"/>
              <a:ext cx="2968401" cy="2988086"/>
            </a:xfrm>
            <a:prstGeom prst="ellipse">
              <a:avLst/>
            </a:prstGeom>
            <a:solidFill>
              <a:srgbClr val="00A9A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85 Plans and 55 policies 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92D4C5-58B2-26CE-8A81-63602EC6F0FF}"/>
                </a:ext>
              </a:extLst>
            </p:cNvPr>
            <p:cNvSpPr/>
            <p:nvPr/>
          </p:nvSpPr>
          <p:spPr>
            <a:xfrm>
              <a:off x="4638822" y="2146325"/>
              <a:ext cx="2103897" cy="2026920"/>
            </a:xfrm>
            <a:prstGeom prst="ellipse">
              <a:avLst/>
            </a:prstGeom>
            <a:solidFill>
              <a:srgbClr val="9DD7D8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6 strategies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5D53F4B-1223-E8AF-6C45-3EF23937F477}"/>
                </a:ext>
              </a:extLst>
            </p:cNvPr>
            <p:cNvSpPr/>
            <p:nvPr/>
          </p:nvSpPr>
          <p:spPr>
            <a:xfrm>
              <a:off x="4016185" y="1251499"/>
              <a:ext cx="1465046" cy="1444256"/>
            </a:xfrm>
            <a:prstGeom prst="ellipse">
              <a:avLst/>
            </a:prstGeom>
            <a:solidFill>
              <a:srgbClr val="156082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 </a:t>
              </a:r>
              <a:r>
                <a:rPr lang="en-GB" sz="1400" dirty="0"/>
                <a:t>Corporate</a:t>
              </a:r>
              <a:r>
                <a:rPr lang="en-GB" dirty="0"/>
                <a:t> plan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CBF6729-2641-ECD3-E332-2CF26C7E36EE}"/>
                </a:ext>
              </a:extLst>
            </p:cNvPr>
            <p:cNvSpPr/>
            <p:nvPr/>
          </p:nvSpPr>
          <p:spPr>
            <a:xfrm>
              <a:off x="3326986" y="327895"/>
              <a:ext cx="1465046" cy="1444256"/>
            </a:xfrm>
            <a:prstGeom prst="ellipse">
              <a:avLst/>
            </a:prstGeom>
            <a:solidFill>
              <a:srgbClr val="C2127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1 Vision</a:t>
              </a:r>
            </a:p>
          </p:txBody>
        </p:sp>
      </p:grpSp>
      <p:pic>
        <p:nvPicPr>
          <p:cNvPr id="16" name="Picture 15" descr="A colorful text with black and purple letters&#10;&#10;Description automatically generated">
            <a:extLst>
              <a:ext uri="{FF2B5EF4-FFF2-40B4-BE49-F238E27FC236}">
                <a16:creationId xmlns:a16="http://schemas.microsoft.com/office/drawing/2014/main" id="{C07DD761-020A-8C3B-7EED-C250DE69CD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387" y="88592"/>
            <a:ext cx="3601085" cy="202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1B130C-AD81-3CCB-2598-CF57734739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024" y="1809381"/>
            <a:ext cx="2587625" cy="1617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3960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AF9C22-050A-E276-99B1-5EBD97CDF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599349"/>
              </p:ext>
            </p:extLst>
          </p:nvPr>
        </p:nvGraphicFramePr>
        <p:xfrm>
          <a:off x="645072" y="822364"/>
          <a:ext cx="10415752" cy="6207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796">
                  <a:extLst>
                    <a:ext uri="{9D8B030D-6E8A-4147-A177-3AD203B41FA5}">
                      <a16:colId xmlns:a16="http://schemas.microsoft.com/office/drawing/2014/main" val="1070622198"/>
                    </a:ext>
                  </a:extLst>
                </a:gridCol>
                <a:gridCol w="4816294">
                  <a:extLst>
                    <a:ext uri="{9D8B030D-6E8A-4147-A177-3AD203B41FA5}">
                      <a16:colId xmlns:a16="http://schemas.microsoft.com/office/drawing/2014/main" val="1082589982"/>
                    </a:ext>
                  </a:extLst>
                </a:gridCol>
                <a:gridCol w="5244662">
                  <a:extLst>
                    <a:ext uri="{9D8B030D-6E8A-4147-A177-3AD203B41FA5}">
                      <a16:colId xmlns:a16="http://schemas.microsoft.com/office/drawing/2014/main" val="2984824221"/>
                    </a:ext>
                  </a:extLst>
                </a:gridCol>
              </a:tblGrid>
              <a:tr h="211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</a:rPr>
                        <a:t>What do we want to know about the impact our work is having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</a:rPr>
                        <a:t>Measure to give an indication of this</a:t>
                      </a:r>
                      <a:endParaRPr lang="en-GB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4257171365"/>
                  </a:ext>
                </a:extLst>
              </a:tr>
              <a:tr h="2633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effectLst/>
                        </a:rPr>
                        <a:t>1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The quality of education provided by schools </a:t>
                      </a:r>
                      <a:endParaRPr lang="en-GB" sz="12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9966FF"/>
                          </a:highlight>
                        </a:rPr>
                        <a:t>Measure awaiting outcome on government update of OFSTED ratings</a:t>
                      </a:r>
                      <a:endParaRPr lang="en-GB" sz="1200" kern="100" dirty="0">
                        <a:solidFill>
                          <a:schemeClr val="bg1"/>
                        </a:solidFill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3113927176"/>
                  </a:ext>
                </a:extLst>
              </a:tr>
              <a:tr h="410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effectLst/>
                        </a:rPr>
                        <a:t>2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The outcomes schools achieve for children at primary stage</a:t>
                      </a:r>
                      <a:endParaRPr lang="en-GB" sz="12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9966FF"/>
                          </a:highlight>
                        </a:rPr>
                        <a:t>Percentage of children achieving expected levels at key stage 2 reading, writing and maths. </a:t>
                      </a:r>
                      <a:endParaRPr lang="en-GB" sz="1200" kern="100" dirty="0">
                        <a:solidFill>
                          <a:schemeClr val="bg1"/>
                        </a:solidFill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3173316437"/>
                  </a:ext>
                </a:extLst>
              </a:tr>
              <a:tr h="207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3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The outcomes schools achieve for children at secondary stage</a:t>
                      </a:r>
                      <a:endParaRPr lang="en-GB" sz="12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9966FF"/>
                          </a:highlight>
                        </a:rPr>
                        <a:t>GCSE results - attainment 8</a:t>
                      </a:r>
                      <a:endParaRPr lang="en-GB" sz="1200" kern="100" dirty="0">
                        <a:solidFill>
                          <a:schemeClr val="bg1"/>
                        </a:solidFill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1536602509"/>
                  </a:ext>
                </a:extLst>
              </a:tr>
              <a:tr h="397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4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Our success at providing employment opportunities for children in care</a:t>
                      </a:r>
                      <a:endParaRPr lang="en-GB" sz="12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9966FF"/>
                          </a:highlight>
                        </a:rPr>
                        <a:t>Number of care leavers applying for council jobs and the number of care leavers getting council jobs. </a:t>
                      </a:r>
                      <a:endParaRPr lang="en-GB" sz="1200" kern="100" dirty="0">
                        <a:solidFill>
                          <a:schemeClr val="bg1"/>
                        </a:solidFill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2737354945"/>
                  </a:ext>
                </a:extLst>
              </a:tr>
              <a:tr h="212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5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The quality of the care provided for looked after children</a:t>
                      </a:r>
                      <a:endParaRPr lang="en-GB" sz="12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9966FF"/>
                          </a:highlight>
                        </a:rPr>
                        <a:t>% of children who say they are satisfied with the care provided. </a:t>
                      </a:r>
                      <a:endParaRPr lang="en-GB" sz="1200" kern="100" dirty="0">
                        <a:solidFill>
                          <a:schemeClr val="bg1"/>
                        </a:solidFill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756829508"/>
                  </a:ext>
                </a:extLst>
              </a:tr>
              <a:tr h="195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6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How successful we are at keeping children within family networks</a:t>
                      </a:r>
                      <a:endParaRPr lang="en-GB" sz="12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9966FF"/>
                          </a:highlight>
                        </a:rPr>
                        <a:t>% of children cared for by extended family 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1034621693"/>
                  </a:ext>
                </a:extLst>
              </a:tr>
              <a:tr h="415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7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How successful we are at supporting children in care to achieve future success</a:t>
                      </a:r>
                      <a:endParaRPr lang="en-GB" sz="12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9966FF"/>
                          </a:highlight>
                        </a:rPr>
                        <a:t>% of children in care attending higher education </a:t>
                      </a:r>
                      <a:endParaRPr lang="en-GB" sz="1200" kern="100" dirty="0">
                        <a:solidFill>
                          <a:schemeClr val="bg1"/>
                        </a:solidFill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702901980"/>
                  </a:ext>
                </a:extLst>
              </a:tr>
              <a:tr h="196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8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How successful we are at supporting children to have stable loving homes </a:t>
                      </a:r>
                      <a:endParaRPr lang="en-GB" sz="12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9966FF"/>
                          </a:highlight>
                        </a:rPr>
                        <a:t>% of children in staying put arrangements </a:t>
                      </a:r>
                      <a:endParaRPr lang="en-GB" sz="1200" kern="100" dirty="0">
                        <a:solidFill>
                          <a:schemeClr val="bg1"/>
                        </a:solidFill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1345513309"/>
                  </a:ext>
                </a:extLst>
              </a:tr>
              <a:tr h="406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9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Number of new family dwellings compared to total need from strategic housing market assessment (8500 homes over 20 years) </a:t>
                      </a:r>
                      <a:endParaRPr lang="en-GB" sz="12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FF66CC"/>
                          </a:highlight>
                        </a:rPr>
                        <a:t>Completions of all 4-person 2 bed or more homes (from the authority monitoring report (AMR))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FF66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2137325120"/>
                  </a:ext>
                </a:extLst>
              </a:tr>
              <a:tr h="75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10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Indication of our success in supporting business growth</a:t>
                      </a:r>
                      <a:endParaRPr lang="en-GB" sz="12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00B0F0"/>
                          </a:highlight>
                        </a:rPr>
                        <a:t>Number of businesses or businesses starts up 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00B0F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1666330020"/>
                  </a:ext>
                </a:extLst>
              </a:tr>
              <a:tr h="415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11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Indication of our success in influencing quality job growth </a:t>
                      </a:r>
                      <a:endParaRPr lang="en-GB" sz="12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00B0F0"/>
                          </a:highlight>
                        </a:rPr>
                        <a:t>The % of key sector jobs (aviation, advanced manufacturing, digital &amp; creative and construction)</a:t>
                      </a:r>
                      <a:endParaRPr lang="en-GB" sz="1200" kern="100" dirty="0">
                        <a:solidFill>
                          <a:schemeClr val="bg1"/>
                        </a:solidFill>
                        <a:effectLst/>
                        <a:highlight>
                          <a:srgbClr val="00B0F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3061224815"/>
                  </a:ext>
                </a:extLst>
              </a:tr>
              <a:tr h="207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12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The cleanliness of our streets</a:t>
                      </a:r>
                      <a:endParaRPr lang="en-GB" sz="12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92D050"/>
                          </a:highlight>
                        </a:rPr>
                        <a:t>% of Decent Streets - Litter and fly tipping 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92D05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985509166"/>
                  </a:ext>
                </a:extLst>
              </a:tr>
              <a:tr h="291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13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Degree of contribution we are making to carbon offsetting</a:t>
                      </a:r>
                      <a:endParaRPr lang="en-GB" sz="12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92D050"/>
                          </a:highlight>
                        </a:rPr>
                        <a:t>% Tree canopy coverage by hector (increase by 1 hector by 2025) 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92D05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736805772"/>
                  </a:ext>
                </a:extLst>
              </a:tr>
              <a:tr h="195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14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Reduction in car emissions through less car usage</a:t>
                      </a:r>
                      <a:endParaRPr lang="en-GB" sz="12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92D050"/>
                          </a:highlight>
                        </a:rPr>
                        <a:t>Meters of footpath, cycle path and no vehicle zone resurfaced or built</a:t>
                      </a:r>
                      <a:endParaRPr lang="en-GB" sz="1200" kern="100" dirty="0">
                        <a:solidFill>
                          <a:schemeClr val="bg1"/>
                        </a:solidFill>
                        <a:effectLst/>
                        <a:highlight>
                          <a:srgbClr val="92D05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3874102679"/>
                  </a:ext>
                </a:extLst>
              </a:tr>
              <a:tr h="4128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15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Timeliness of adult social care response</a:t>
                      </a:r>
                      <a:endParaRPr lang="en-GB" sz="12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FF66CC"/>
                          </a:highlight>
                        </a:rPr>
                        <a:t>Percentage of people have their initial assessment completed within 28 days of referral 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FF66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2605277912"/>
                  </a:ext>
                </a:extLst>
              </a:tr>
              <a:tr h="207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16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How well we are supporting residents to stay active</a:t>
                      </a:r>
                      <a:endParaRPr lang="en-GB" sz="12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FF00FF"/>
                          </a:highlight>
                        </a:rPr>
                        <a:t>Proportion of adult population physically active </a:t>
                      </a:r>
                      <a:endParaRPr lang="en-GB" sz="1200" kern="100" dirty="0">
                        <a:solidFill>
                          <a:schemeClr val="bg1"/>
                        </a:solidFill>
                        <a:effectLst/>
                        <a:highlight>
                          <a:srgbClr val="FF00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636066296"/>
                  </a:ext>
                </a:extLst>
              </a:tr>
              <a:tr h="207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17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Effectiveness of public health messaging</a:t>
                      </a:r>
                      <a:endParaRPr lang="en-GB" sz="12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FF66CC"/>
                          </a:highlight>
                        </a:rPr>
                        <a:t>Visible decay at age 5</a:t>
                      </a:r>
                      <a:endParaRPr lang="en-GB" sz="1200" kern="100" dirty="0">
                        <a:solidFill>
                          <a:schemeClr val="bg1"/>
                        </a:solidFill>
                        <a:effectLst/>
                        <a:highlight>
                          <a:srgbClr val="FF66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2454733439"/>
                  </a:ext>
                </a:extLst>
              </a:tr>
              <a:tr h="247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18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Are we getting lifestyle prevention right?</a:t>
                      </a:r>
                      <a:endParaRPr lang="en-GB" sz="12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FF66CC"/>
                          </a:highlight>
                        </a:rPr>
                        <a:t>Under 75 preventable mortalities</a:t>
                      </a:r>
                      <a:endParaRPr lang="en-GB" sz="1200" kern="100" dirty="0">
                        <a:solidFill>
                          <a:schemeClr val="bg1"/>
                        </a:solidFill>
                        <a:effectLst/>
                        <a:highlight>
                          <a:srgbClr val="FF66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2519736427"/>
                  </a:ext>
                </a:extLst>
              </a:tr>
              <a:tr h="284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19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How well we are supporting residents to eat healthily and exercise</a:t>
                      </a:r>
                      <a:endParaRPr lang="en-GB" sz="12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FF66CC"/>
                          </a:highlight>
                        </a:rPr>
                        <a:t>Adult obesity</a:t>
                      </a:r>
                      <a:endParaRPr lang="en-GB" sz="1200" kern="100" dirty="0">
                        <a:solidFill>
                          <a:schemeClr val="bg1"/>
                        </a:solidFill>
                        <a:effectLst/>
                        <a:highlight>
                          <a:srgbClr val="FF66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1562909905"/>
                  </a:ext>
                </a:extLst>
              </a:tr>
              <a:tr h="207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effectLst/>
                        </a:rPr>
                        <a:t> </a:t>
                      </a:r>
                      <a:endParaRPr lang="en-GB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highlight>
                            <a:srgbClr val="D9D9D9"/>
                          </a:highlight>
                        </a:rPr>
                        <a:t> </a:t>
                      </a:r>
                      <a:endParaRPr lang="en-GB" sz="9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highlight>
                          <a:srgbClr val="D9D9D9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D9D9D9"/>
                          </a:highlight>
                        </a:rPr>
                        <a:t> </a:t>
                      </a:r>
                      <a:endParaRPr lang="en-GB" sz="900" kern="100" dirty="0">
                        <a:solidFill>
                          <a:schemeClr val="bg1"/>
                        </a:solidFill>
                        <a:effectLst/>
                        <a:highlight>
                          <a:srgbClr val="D9D9D9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2726723364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15D4F507-3F3F-AC49-AB1D-74D42121D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972" y="-86820"/>
            <a:ext cx="10491952" cy="1325563"/>
          </a:xfrm>
        </p:spPr>
        <p:txBody>
          <a:bodyPr>
            <a:normAutofit/>
          </a:bodyPr>
          <a:lstStyle/>
          <a:p>
            <a:r>
              <a:rPr lang="en-GB" sz="3600" dirty="0"/>
              <a:t>Annual Corporate Reporting Measures</a:t>
            </a:r>
          </a:p>
        </p:txBody>
      </p:sp>
    </p:spTree>
    <p:extLst>
      <p:ext uri="{BB962C8B-B14F-4D97-AF65-F5344CB8AC3E}">
        <p14:creationId xmlns:p14="http://schemas.microsoft.com/office/powerpoint/2010/main" val="632709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5D4F507-3F3F-AC49-AB1D-74D42121D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02" y="302063"/>
            <a:ext cx="10491952" cy="1325563"/>
          </a:xfrm>
        </p:spPr>
        <p:txBody>
          <a:bodyPr>
            <a:normAutofit/>
          </a:bodyPr>
          <a:lstStyle/>
          <a:p>
            <a:r>
              <a:rPr lang="en-GB" sz="3600" dirty="0"/>
              <a:t>Quarterly Measures for CFE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F452EBA-BA8C-3238-8A9A-6F33AF70C11B}"/>
              </a:ext>
            </a:extLst>
          </p:cNvPr>
          <p:cNvGraphicFramePr>
            <a:graphicFrameLocks noGrp="1"/>
          </p:cNvGraphicFramePr>
          <p:nvPr/>
        </p:nvGraphicFramePr>
        <p:xfrm>
          <a:off x="714702" y="1524000"/>
          <a:ext cx="9953297" cy="4451602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380342">
                  <a:extLst>
                    <a:ext uri="{9D8B030D-6E8A-4147-A177-3AD203B41FA5}">
                      <a16:colId xmlns:a16="http://schemas.microsoft.com/office/drawing/2014/main" val="814050030"/>
                    </a:ext>
                  </a:extLst>
                </a:gridCol>
                <a:gridCol w="4732800">
                  <a:extLst>
                    <a:ext uri="{9D8B030D-6E8A-4147-A177-3AD203B41FA5}">
                      <a16:colId xmlns:a16="http://schemas.microsoft.com/office/drawing/2014/main" val="797872543"/>
                    </a:ext>
                  </a:extLst>
                </a:gridCol>
                <a:gridCol w="4166122">
                  <a:extLst>
                    <a:ext uri="{9D8B030D-6E8A-4147-A177-3AD203B41FA5}">
                      <a16:colId xmlns:a16="http://schemas.microsoft.com/office/drawing/2014/main" val="1952986496"/>
                    </a:ext>
                  </a:extLst>
                </a:gridCol>
                <a:gridCol w="674033">
                  <a:extLst>
                    <a:ext uri="{9D8B030D-6E8A-4147-A177-3AD203B41FA5}">
                      <a16:colId xmlns:a16="http://schemas.microsoft.com/office/drawing/2014/main" val="3748536442"/>
                    </a:ext>
                  </a:extLst>
                </a:gridCol>
              </a:tblGrid>
              <a:tr h="585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 dirty="0">
                          <a:effectLst/>
                        </a:rPr>
                        <a:t>No.</a:t>
                      </a:r>
                      <a:endParaRPr lang="en-GB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What do we want to know about the council’s performance? 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solidFill>
                            <a:schemeClr val="bg1"/>
                          </a:solidFill>
                          <a:effectLst/>
                        </a:rPr>
                        <a:t>Measure to give an indication of this</a:t>
                      </a:r>
                      <a:endParaRPr lang="en-GB" sz="16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effectLst/>
                        </a:rPr>
                        <a:t> 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0578949"/>
                  </a:ext>
                </a:extLst>
              </a:tr>
              <a:tr h="612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1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 dirty="0">
                          <a:effectLst/>
                        </a:rPr>
                        <a:t>How inclusive schools are and how well they use support to respond to children's needs</a:t>
                      </a:r>
                      <a:endParaRPr lang="en-GB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solidFill>
                            <a:schemeClr val="bg1"/>
                          </a:solidFill>
                          <a:effectLst/>
                          <a:highlight>
                            <a:srgbClr val="9966FF"/>
                          </a:highlight>
                        </a:rPr>
                        <a:t>Number of exclusions </a:t>
                      </a:r>
                      <a:endParaRPr lang="en-GB" sz="1600" kern="100">
                        <a:solidFill>
                          <a:schemeClr val="bg1"/>
                        </a:solidFill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effectLst/>
                          <a:highlight>
                            <a:srgbClr val="9966FF"/>
                          </a:highlight>
                        </a:rPr>
                        <a:t> </a:t>
                      </a:r>
                      <a:endParaRPr lang="en-GB" sz="1400" kern="100" dirty="0"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2179608"/>
                  </a:ext>
                </a:extLst>
              </a:tr>
              <a:tr h="306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2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solidFill>
                            <a:schemeClr val="bg1"/>
                          </a:solidFill>
                          <a:effectLst/>
                          <a:highlight>
                            <a:srgbClr val="9966FF"/>
                          </a:highlight>
                        </a:rPr>
                        <a:t>Number of exclusions in children with SEND</a:t>
                      </a:r>
                      <a:endParaRPr lang="en-GB" sz="1600" kern="100">
                        <a:solidFill>
                          <a:schemeClr val="bg1"/>
                        </a:solidFill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effectLst/>
                          <a:highlight>
                            <a:srgbClr val="9966FF"/>
                          </a:highlight>
                        </a:rPr>
                        <a:t> </a:t>
                      </a:r>
                      <a:endParaRPr lang="en-GB" sz="1400" kern="100" dirty="0"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0264274"/>
                  </a:ext>
                </a:extLst>
              </a:tr>
              <a:tr h="760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3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How successful we are at supporting young people into employment and training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solidFill>
                            <a:schemeClr val="bg1"/>
                          </a:solidFill>
                          <a:effectLst/>
                          <a:highlight>
                            <a:srgbClr val="9966FF"/>
                          </a:highlight>
                        </a:rPr>
                        <a:t>NEET %</a:t>
                      </a:r>
                      <a:endParaRPr lang="en-GB" sz="1600" kern="100">
                        <a:solidFill>
                          <a:schemeClr val="bg1"/>
                        </a:solidFill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effectLst/>
                          <a:highlight>
                            <a:srgbClr val="9966FF"/>
                          </a:highlight>
                        </a:rPr>
                        <a:t> </a:t>
                      </a:r>
                      <a:endParaRPr lang="en-GB" sz="1400" kern="100" dirty="0"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8463158"/>
                  </a:ext>
                </a:extLst>
              </a:tr>
              <a:tr h="755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4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 dirty="0">
                          <a:effectLst/>
                        </a:rPr>
                        <a:t>Whether we are identifying children’s needs early and addressing challenges before they escalate</a:t>
                      </a:r>
                      <a:endParaRPr lang="en-GB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solidFill>
                            <a:schemeClr val="bg1"/>
                          </a:solidFill>
                          <a:effectLst/>
                          <a:highlight>
                            <a:srgbClr val="9966FF"/>
                          </a:highlight>
                        </a:rPr>
                        <a:t>Number of families requiring statutory intervention</a:t>
                      </a:r>
                      <a:endParaRPr lang="en-GB" sz="1600" kern="100">
                        <a:solidFill>
                          <a:schemeClr val="bg1"/>
                        </a:solidFill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effectLst/>
                          <a:highlight>
                            <a:srgbClr val="9966FF"/>
                          </a:highlight>
                        </a:rPr>
                        <a:t> </a:t>
                      </a:r>
                      <a:endParaRPr lang="en-GB" sz="1400" kern="100" dirty="0"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9897956"/>
                  </a:ext>
                </a:extLst>
              </a:tr>
              <a:tr h="306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5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The stability of placements for looked after children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solidFill>
                            <a:schemeClr val="bg1"/>
                          </a:solidFill>
                          <a:effectLst/>
                          <a:highlight>
                            <a:srgbClr val="9966FF"/>
                          </a:highlight>
                        </a:rPr>
                        <a:t>% of placement changes for children in care</a:t>
                      </a:r>
                      <a:endParaRPr lang="en-GB" sz="1600" kern="100">
                        <a:solidFill>
                          <a:schemeClr val="bg1"/>
                        </a:solidFill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effectLst/>
                          <a:highlight>
                            <a:srgbClr val="9966FF"/>
                          </a:highlight>
                        </a:rPr>
                        <a:t> </a:t>
                      </a:r>
                      <a:endParaRPr lang="en-GB" sz="1400" kern="100" dirty="0"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8919204"/>
                  </a:ext>
                </a:extLst>
              </a:tr>
              <a:tr h="306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6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Whether we are supporting children to have stable home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solidFill>
                            <a:schemeClr val="bg1"/>
                          </a:solidFill>
                          <a:effectLst/>
                          <a:highlight>
                            <a:srgbClr val="9966FF"/>
                          </a:highlight>
                        </a:rPr>
                        <a:t>% of care leavers in suitable accommodation </a:t>
                      </a:r>
                      <a:endParaRPr lang="en-GB" sz="1600" kern="100">
                        <a:solidFill>
                          <a:schemeClr val="bg1"/>
                        </a:solidFill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effectLst/>
                          <a:highlight>
                            <a:srgbClr val="9966FF"/>
                          </a:highlight>
                        </a:rPr>
                        <a:t> </a:t>
                      </a:r>
                      <a:endParaRPr lang="en-GB" sz="1400" kern="100" dirty="0"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8064011"/>
                  </a:ext>
                </a:extLst>
              </a:tr>
              <a:tr h="612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 dirty="0">
                          <a:effectLst/>
                        </a:rPr>
                        <a:t>7</a:t>
                      </a:r>
                      <a:endParaRPr lang="en-GB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The success of our early intervention for children at risk of crime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A6A6A6"/>
                          </a:highlight>
                        </a:rPr>
                        <a:t>First Time Entrance to Youth Justice System % variance change</a:t>
                      </a:r>
                      <a:endParaRPr lang="en-GB" sz="1600" kern="100" dirty="0">
                        <a:solidFill>
                          <a:schemeClr val="bg1"/>
                        </a:solidFill>
                        <a:effectLst/>
                        <a:highlight>
                          <a:srgbClr val="A6A6A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effectLst/>
                          <a:highlight>
                            <a:srgbClr val="A6A6A6"/>
                          </a:highlight>
                        </a:rPr>
                        <a:t> </a:t>
                      </a:r>
                      <a:endParaRPr lang="en-GB" sz="1400" kern="100" dirty="0">
                        <a:effectLst/>
                        <a:highlight>
                          <a:srgbClr val="A6A6A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8262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198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5D4F507-3F3F-AC49-AB1D-74D42121D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74" y="174367"/>
            <a:ext cx="10491952" cy="1325563"/>
          </a:xfrm>
        </p:spPr>
        <p:txBody>
          <a:bodyPr>
            <a:normAutofit/>
          </a:bodyPr>
          <a:lstStyle/>
          <a:p>
            <a:r>
              <a:rPr lang="en-GB" sz="3600" dirty="0"/>
              <a:t>Quarterly Measures for IE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A6EEB6-A6C7-9D6C-CAC6-E60E4109E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99147"/>
              </p:ext>
            </p:extLst>
          </p:nvPr>
        </p:nvGraphicFramePr>
        <p:xfrm>
          <a:off x="278523" y="1147252"/>
          <a:ext cx="11634953" cy="571074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51676">
                  <a:extLst>
                    <a:ext uri="{9D8B030D-6E8A-4147-A177-3AD203B41FA5}">
                      <a16:colId xmlns:a16="http://schemas.microsoft.com/office/drawing/2014/main" val="1014317121"/>
                    </a:ext>
                  </a:extLst>
                </a:gridCol>
                <a:gridCol w="5828303">
                  <a:extLst>
                    <a:ext uri="{9D8B030D-6E8A-4147-A177-3AD203B41FA5}">
                      <a16:colId xmlns:a16="http://schemas.microsoft.com/office/drawing/2014/main" val="585676355"/>
                    </a:ext>
                  </a:extLst>
                </a:gridCol>
                <a:gridCol w="5354974">
                  <a:extLst>
                    <a:ext uri="{9D8B030D-6E8A-4147-A177-3AD203B41FA5}">
                      <a16:colId xmlns:a16="http://schemas.microsoft.com/office/drawing/2014/main" val="933883674"/>
                    </a:ext>
                  </a:extLst>
                </a:gridCol>
              </a:tblGrid>
              <a:tr h="358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effectLst/>
                        </a:rPr>
                        <a:t>No.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What do we want to know about the council’s performance? 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</a:rPr>
                        <a:t>Measure to give an indication of this</a:t>
                      </a:r>
                      <a:endParaRPr lang="en-GB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329572659"/>
                  </a:ext>
                </a:extLst>
              </a:tr>
              <a:tr h="4507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8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How swiftly we are enabling developments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highlight>
                            <a:srgbClr val="00B0F0"/>
                          </a:highlight>
                        </a:rPr>
                        <a:t>The speed with making decisions on planning application categories within the “Statutory Period”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highlight>
                          <a:srgbClr val="00B0F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2701984441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How good we are at getting the developments we want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00B0F0"/>
                          </a:highlight>
                        </a:rPr>
                        <a:t>The number of appeal decisions that are allowed</a:t>
                      </a:r>
                      <a:endParaRPr lang="en-GB" sz="1400" kern="100" dirty="0">
                        <a:solidFill>
                          <a:schemeClr val="bg1"/>
                        </a:solidFill>
                        <a:effectLst/>
                        <a:highlight>
                          <a:srgbClr val="00B0F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4179614489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10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How successful we are protecting our built heritage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highlight>
                            <a:srgbClr val="00B0F0"/>
                          </a:highlight>
                        </a:rPr>
                        <a:t>Number of buildings on heritage at risk register 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highlight>
                          <a:srgbClr val="00B0F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1171394782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11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The success of the support we offer people who are unemployed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highlight>
                            <a:srgbClr val="00B0F0"/>
                          </a:highlight>
                        </a:rPr>
                        <a:t>Job seeker claimant Count % compared to national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highlight>
                          <a:srgbClr val="00B0F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573468575"/>
                  </a:ext>
                </a:extLst>
              </a:tr>
              <a:tr h="208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12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How successful we are at spending Luton Council funding within the town 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highlight>
                            <a:srgbClr val="00B0F0"/>
                          </a:highlight>
                        </a:rPr>
                        <a:t>The % of influenceable council spend through procurement spent locally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highlight>
                          <a:srgbClr val="00B0F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2831056041"/>
                  </a:ext>
                </a:extLst>
              </a:tr>
              <a:tr h="4507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13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effectLst/>
                        </a:rPr>
                        <a:t>Indication of how well we are supporting local people to pursue further skills and training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00B0F0"/>
                          </a:highlight>
                        </a:rPr>
                        <a:t>Number of people attending adult learning courses through Adult Learning</a:t>
                      </a:r>
                      <a:endParaRPr lang="en-GB" sz="1400" kern="100" dirty="0">
                        <a:solidFill>
                          <a:schemeClr val="bg1"/>
                        </a:solidFill>
                        <a:effectLst/>
                        <a:highlight>
                          <a:srgbClr val="00B0F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615208894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14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Vibrancy of our Town Centre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highlight>
                            <a:srgbClr val="00B0F0"/>
                          </a:highlight>
                        </a:rPr>
                        <a:t>% of unoccupied commercial and retail space in town centre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highlight>
                          <a:srgbClr val="00B0F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2737180869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15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The role the council plays in creating safe neighbourhoods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highlight>
                            <a:srgbClr val="A6A6A6"/>
                          </a:highlight>
                        </a:rPr>
                        <a:t>number of enforcement actions taken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highlight>
                          <a:srgbClr val="A6A6A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1533800943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16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The progress we are making on Zero Waste requirements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highlight>
                            <a:srgbClr val="92D050"/>
                          </a:highlight>
                        </a:rPr>
                        <a:t>Residual waste per head or household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highlight>
                          <a:srgbClr val="92D05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2446842182"/>
                  </a:ext>
                </a:extLst>
              </a:tr>
              <a:tr h="241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17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Provision of net zero infrastructure compared to national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highlight>
                            <a:srgbClr val="92D050"/>
                          </a:highlight>
                        </a:rPr>
                        <a:t>Number of new electric charge points installed as compared to national 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highlight>
                          <a:srgbClr val="92D05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277967762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18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The role the council plays in creating clean neighbourhoods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highlight>
                            <a:srgbClr val="00B0F0"/>
                          </a:highlight>
                        </a:rPr>
                        <a:t>Number of complaints about street scene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highlight>
                          <a:srgbClr val="00B0F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277524262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19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Resident perception of greener Luton goals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highlight>
                            <a:srgbClr val="92D050"/>
                          </a:highlight>
                        </a:rPr>
                        <a:t>Number of complaints about grass length 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highlight>
                          <a:srgbClr val="92D05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2908651792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20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Amount of CO2 our fleet generate 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highlight>
                            <a:srgbClr val="92D050"/>
                          </a:highlight>
                        </a:rPr>
                        <a:t>(A) Scope 1 - Fleet fuel (tCO2)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highlight>
                          <a:srgbClr val="92D05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2243630170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21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Carbon consumption across all corporate buildings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highlight>
                            <a:srgbClr val="92D050"/>
                          </a:highlight>
                        </a:rPr>
                        <a:t>Electricity  and Gas consumption of corporate buildings (tCO2)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highlight>
                          <a:srgbClr val="92D05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3693496322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22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Carbon consumption of the goods and services we procure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92D050"/>
                          </a:highlight>
                        </a:rPr>
                        <a:t>Goods and services Scope 3</a:t>
                      </a:r>
                      <a:endParaRPr lang="en-GB" sz="1400" kern="100" dirty="0">
                        <a:solidFill>
                          <a:schemeClr val="bg1"/>
                        </a:solidFill>
                        <a:effectLst/>
                        <a:highlight>
                          <a:srgbClr val="92D05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1765659614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23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Sustainability of council homes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highlight>
                            <a:srgbClr val="92D050"/>
                          </a:highlight>
                        </a:rPr>
                        <a:t>EPC rating of council owned homes. 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highlight>
                          <a:srgbClr val="92D05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2224348803"/>
                  </a:ext>
                </a:extLst>
              </a:tr>
              <a:tr h="458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24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Council contribution to number of new family dwellings compared to total need from strategic housing market assessment (8500 homes over 20 years) 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FF66CC"/>
                          </a:highlight>
                        </a:rPr>
                        <a:t>Number of council created new family homes </a:t>
                      </a:r>
                      <a:endParaRPr lang="en-GB" sz="1400" kern="100" dirty="0">
                        <a:solidFill>
                          <a:schemeClr val="bg1"/>
                        </a:solidFill>
                        <a:effectLst/>
                        <a:highlight>
                          <a:srgbClr val="FF66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2898734554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effectLst/>
                        </a:rPr>
                        <a:t>25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effectLst/>
                        </a:rPr>
                        <a:t>Do we have enough SEN places relative to need?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9966FF"/>
                          </a:highlight>
                        </a:rPr>
                        <a:t>Number of SEN school places in relation to need</a:t>
                      </a:r>
                      <a:endParaRPr lang="en-GB" sz="1400" kern="100" dirty="0">
                        <a:solidFill>
                          <a:schemeClr val="bg1"/>
                        </a:solidFill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3959721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812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5139</TotalTime>
  <Words>2103</Words>
  <Application>Microsoft Office PowerPoint</Application>
  <PresentationFormat>Widescreen</PresentationFormat>
  <Paragraphs>355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Acrobat Document</vt:lpstr>
      <vt:lpstr>System and council strategic development</vt:lpstr>
      <vt:lpstr>OSB to recommend that we…</vt:lpstr>
      <vt:lpstr>Strategic Framework</vt:lpstr>
      <vt:lpstr>Strategic Framework</vt:lpstr>
      <vt:lpstr>Planning and reporting cycle</vt:lpstr>
      <vt:lpstr>Measures</vt:lpstr>
      <vt:lpstr>Annual Corporate Reporting Measures</vt:lpstr>
      <vt:lpstr>Quarterly Measures for CFE</vt:lpstr>
      <vt:lpstr>Quarterly Measures for IE</vt:lpstr>
      <vt:lpstr>Quarterly Measures for PW</vt:lpstr>
      <vt:lpstr>Quarterly Enabling Services Measures</vt:lpstr>
      <vt:lpstr>Top 6 2040  Measures</vt:lpstr>
      <vt:lpstr>PowerPoint Presentation</vt:lpstr>
      <vt:lpstr>Governance Groups</vt:lpstr>
      <vt:lpstr>Next steps to Luton 2040</vt:lpstr>
      <vt:lpstr>Questions and comments</vt:lpstr>
    </vt:vector>
  </TitlesOfParts>
  <Company>Luton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Malcolm, Jane</dc:creator>
  <cp:lastModifiedBy>Cutteridge, Jamie</cp:lastModifiedBy>
  <cp:revision>25</cp:revision>
  <cp:lastPrinted>2024-10-02T09:54:39Z</cp:lastPrinted>
  <dcterms:created xsi:type="dcterms:W3CDTF">2024-09-30T07:22:10Z</dcterms:created>
  <dcterms:modified xsi:type="dcterms:W3CDTF">2024-12-20T12:40:40Z</dcterms:modified>
</cp:coreProperties>
</file>